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Roboto Condense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RobotoCondensed-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Condense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Condensed-boldItalic.fntdata"/><Relationship Id="rId30" Type="http://schemas.openxmlformats.org/officeDocument/2006/relationships/font" Target="fonts/RobotoCondense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indiamag.com/apple-hires-the-ganfather-ian-goodfellow-away-from-google-to-up-its-ante-in-the-ai-gam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d6eb2f04e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d6eb2f04e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d6eb2f04e_2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d6eb2f04e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d335e795e_0_7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d335e795e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d6eb2f04e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d6eb2f04e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d36df11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d36df11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d36df11f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d36df11f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d36df11f9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d36df11f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d335e795e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d335e795e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d6eb2f04e_2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d6eb2f04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highlight>
                  <a:srgbClr val="FFFFFF"/>
                </a:highlight>
                <a:latin typeface="Georgia"/>
                <a:ea typeface="Georgia"/>
                <a:cs typeface="Georgia"/>
                <a:sym typeface="Georgia"/>
              </a:rPr>
              <a:t>Generative models allow a computer to create data — like photos, movies or music — by itself.</a:t>
            </a:r>
            <a:endParaRPr sz="1600">
              <a:highlight>
                <a:srgbClr val="FFFFFF"/>
              </a:highlight>
              <a:latin typeface="Georgia"/>
              <a:ea typeface="Georgia"/>
              <a:cs typeface="Georgia"/>
              <a:sym typeface="Georgia"/>
            </a:endParaRPr>
          </a:p>
          <a:p>
            <a:pPr indent="0" lvl="0" marL="0" rtl="0" algn="l">
              <a:spcBef>
                <a:spcPts val="0"/>
              </a:spcBef>
              <a:spcAft>
                <a:spcPts val="0"/>
              </a:spcAft>
              <a:buNone/>
            </a:pPr>
            <a:r>
              <a:rPr lang="en" sz="1600">
                <a:highlight>
                  <a:srgbClr val="FFFFFF"/>
                </a:highlight>
                <a:latin typeface="Georgia"/>
                <a:ea typeface="Georgia"/>
                <a:cs typeface="Georgia"/>
                <a:sym typeface="Georgia"/>
              </a:rPr>
              <a:t>Build understanding of real world objects, Generate Stock Images, Entire Movie, Video Game, Music, New Fonts</a:t>
            </a:r>
            <a:endParaRPr sz="1600">
              <a:highlight>
                <a:srgbClr val="FFFFFF"/>
              </a:highlight>
              <a:latin typeface="Georgia"/>
              <a:ea typeface="Georgia"/>
              <a:cs typeface="Georgia"/>
              <a:sym typeface="Georgia"/>
            </a:endParaRPr>
          </a:p>
          <a:p>
            <a:pPr indent="0" lvl="0" marL="0" rtl="0" algn="l">
              <a:spcBef>
                <a:spcPts val="0"/>
              </a:spcBef>
              <a:spcAft>
                <a:spcPts val="0"/>
              </a:spcAft>
              <a:buNone/>
            </a:pPr>
            <a:r>
              <a:rPr lang="en" u="sng">
                <a:solidFill>
                  <a:schemeClr val="hlink"/>
                </a:solidFill>
                <a:hlinkClick r:id="rId2"/>
              </a:rPr>
              <a:t>Apple Hires The GANfather Ian Goodfellow Away From Google To Up Its ...</a:t>
            </a:r>
            <a:endParaRPr sz="1600">
              <a:highlight>
                <a:srgbClr val="FFFFFF"/>
              </a:highlight>
              <a:latin typeface="Georgia"/>
              <a:ea typeface="Georgia"/>
              <a:cs typeface="Georgia"/>
              <a:sym typeface="Georg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highlight>
                  <a:srgbClr val="FFFFFF"/>
                </a:highlight>
                <a:latin typeface="Georgia"/>
                <a:ea typeface="Georgia"/>
                <a:cs typeface="Georgia"/>
                <a:sym typeface="Georgia"/>
              </a:rPr>
              <a:t>Printing Fake Notes - Counterfeiter (forgery) Gradient Ascent, Police Officer Gradient Descent</a:t>
            </a:r>
            <a:endParaRPr sz="1600">
              <a:highlight>
                <a:srgbClr val="FFFFFF"/>
              </a:highlight>
              <a:latin typeface="Georgia"/>
              <a:ea typeface="Georgia"/>
              <a:cs typeface="Georgia"/>
              <a:sym typeface="Georgia"/>
            </a:endParaRPr>
          </a:p>
          <a:p>
            <a:pPr indent="0" lvl="0" marL="0" rtl="0" algn="l">
              <a:spcBef>
                <a:spcPts val="0"/>
              </a:spcBef>
              <a:spcAft>
                <a:spcPts val="0"/>
              </a:spcAft>
              <a:buNone/>
            </a:pPr>
            <a:r>
              <a:rPr lang="en" sz="1600">
                <a:highlight>
                  <a:srgbClr val="FFFFFF"/>
                </a:highlight>
                <a:latin typeface="Georgia"/>
                <a:ea typeface="Georgia"/>
                <a:cs typeface="Georgia"/>
                <a:sym typeface="Georgia"/>
              </a:rPr>
              <a:t>This back-and-forth game between the Generator and the Discriminator continues thousands of times until both networks are experts. Two adversaries are in constant battle throughout the training process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d335e795e_0_7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d335e795e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d6eb2f04e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d6eb2f04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d335e795e_0_7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d335e795e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d6eb2f04e_2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d6eb2f04e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hyperlink" Target="https://github.com/phillipi/pix2pix"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gif"/><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4.jpg"/><Relationship Id="rId7" Type="http://schemas.openxmlformats.org/officeDocument/2006/relationships/hyperlink" Target="https://github.com/junyanz/CycleGA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www.youtube.com/watch?v=PCBTZh41Ris" TargetMode="External"/><Relationship Id="rId4" Type="http://schemas.openxmlformats.org/officeDocument/2006/relationships/image" Target="../media/image10.jpg"/><Relationship Id="rId5" Type="http://schemas.openxmlformats.org/officeDocument/2006/relationships/image" Target="../media/image25.gif"/><Relationship Id="rId6" Type="http://schemas.openxmlformats.org/officeDocument/2006/relationships/hyperlink" Target="https://github.com/NVIDIA/vid2vi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nvidia-research-mingyuliu.com/gaugan" TargetMode="External"/><Relationship Id="rId4" Type="http://schemas.openxmlformats.org/officeDocument/2006/relationships/image" Target="../media/image19.gif"/><Relationship Id="rId5" Type="http://schemas.openxmlformats.org/officeDocument/2006/relationships/hyperlink" Target="http://nvidia-research-mingyuliu.com/gauga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idealo/image-super-resolution" TargetMode="External"/><Relationship Id="rId4" Type="http://schemas.openxmlformats.org/officeDocument/2006/relationships/image" Target="../media/image16.jpg"/><Relationship Id="rId5" Type="http://schemas.openxmlformats.org/officeDocument/2006/relationships/image" Target="../media/image15.png"/><Relationship Id="rId6" Type="http://schemas.openxmlformats.org/officeDocument/2006/relationships/hyperlink" Target="https://github.com/idealo/image-super-resolu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idealo/image-super-resolution" TargetMode="External"/><Relationship Id="rId4" Type="http://schemas.openxmlformats.org/officeDocument/2006/relationships/image" Target="../media/image11.jpg"/><Relationship Id="rId5"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github.com/jantic/DeOldify" TargetMode="External"/><Relationship Id="rId4" Type="http://schemas.openxmlformats.org/officeDocument/2006/relationships/hyperlink" Target="http://www.youtube.com/watch?v=neLMMhvQN_U" TargetMode="External"/><Relationship Id="rId5"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towardsdatascience.com/progan-how-nvidia-generated-images-of-unprecedented-quality-51c98ec2cbd2" TargetMode="External"/><Relationship Id="rId4" Type="http://schemas.openxmlformats.org/officeDocument/2006/relationships/hyperlink" Target="https://www.lyrn.ai/2018/12/26/a-style-based-generator-architecture-for-generative-adversarial-networks/" TargetMode="External"/><Relationship Id="rId5" Type="http://schemas.openxmlformats.org/officeDocument/2006/relationships/hyperlink" Target="https://arxiv.org/pdf/1808.07371.pdf" TargetMode="External"/><Relationship Id="rId6" Type="http://schemas.openxmlformats.org/officeDocument/2006/relationships/hyperlink" Target="http://nvidia-research-mingyuliu.com/petswap" TargetMode="External"/><Relationship Id="rId7" Type="http://schemas.openxmlformats.org/officeDocument/2006/relationships/hyperlink" Target="https://arxiv.org/abs/1809.11096v2" TargetMode="External"/><Relationship Id="rId8" Type="http://schemas.openxmlformats.org/officeDocument/2006/relationships/hyperlink" Target="https://www.geeksforgeeks.org/generative-adversarial-network-ga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medium.com/@ageitgey/abusing-generative-adversarial-networks-to-make-8-bit-pixel-art-e45d9b96cee7" TargetMode="External"/><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hyperlink" Target="https://poloclub.github.io/ganlab/" TargetMode="External"/><Relationship Id="rId6" Type="http://schemas.openxmlformats.org/officeDocument/2006/relationships/hyperlink" Target="https://poloclub.github.io/ganlab/" TargetMode="External"/><Relationship Id="rId7" Type="http://schemas.openxmlformats.org/officeDocument/2006/relationships/hyperlink" Target="https://towardsdatascience.com/explained-a-style-based-generator-architecture-for-gans-generating-and-tuning-realistic-6cb2be0f43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youtube.com/watch?v=sucqskXRkss" TargetMode="External"/><Relationship Id="rId4" Type="http://schemas.openxmlformats.org/officeDocument/2006/relationships/hyperlink" Target="https://www.youtube.com/watch?v=sucqskXRks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hyperlink" Target="https://thispersondoesnotexist.com/" TargetMode="External"/><Relationship Id="rId5" Type="http://schemas.openxmlformats.org/officeDocument/2006/relationships/hyperlink" Target="https://twitter.com/goodfellow_ian/status/1084973596236144640?lang=e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2.gif"/><Relationship Id="rId5" Type="http://schemas.openxmlformats.org/officeDocument/2006/relationships/hyperlink" Target="https://towardsdatascience.com/progan-how-nvidia-generated-images-of-unprecedented-quality-51c98ec2cbd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www.youtube.com/watch?v=kSLJriaOumA" TargetMode="External"/><Relationship Id="rId4" Type="http://schemas.openxmlformats.org/officeDocument/2006/relationships/image" Target="../media/image8.jpg"/><Relationship Id="rId5" Type="http://schemas.openxmlformats.org/officeDocument/2006/relationships/hyperlink" Target="https://github.com/pbaylies/stylegan-encoder" TargetMode="External"/><Relationship Id="rId6" Type="http://schemas.openxmlformats.org/officeDocument/2006/relationships/image" Target="../media/image23.png"/><Relationship Id="rId7" Type="http://schemas.openxmlformats.org/officeDocument/2006/relationships/hyperlink" Target="https://www.lyrn.ai/2018/12/26/a-style-based-generator-architecture-for-generative-adversarial-network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hyperlink" Target="https://arxiv.org/abs/1809.11096v2" TargetMode="External"/><Relationship Id="rId6" Type="http://schemas.openxmlformats.org/officeDocument/2006/relationships/hyperlink" Target="https://blog.floydhub.com/gans-story-so-fa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t>
            </a:r>
            <a:r>
              <a:rPr lang="en"/>
              <a:t>enerative Adversarial Networks</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Amol Patil</a:t>
            </a:r>
            <a:endParaRPr sz="2400"/>
          </a:p>
          <a:p>
            <a:pPr indent="0" lvl="0" marL="0" rtl="0" algn="l">
              <a:spcBef>
                <a:spcPts val="0"/>
              </a:spcBef>
              <a:spcAft>
                <a:spcPts val="0"/>
              </a:spcAft>
              <a:buNone/>
            </a:pPr>
            <a:r>
              <a:rPr lang="en"/>
              <a:t>July 15,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149375" y="103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pix2pix - Conditional GAN</a:t>
            </a:r>
            <a:endParaRPr/>
          </a:p>
        </p:txBody>
      </p:sp>
      <p:pic>
        <p:nvPicPr>
          <p:cNvPr id="163" name="Google Shape;163;p22"/>
          <p:cNvPicPr preferRelativeResize="0"/>
          <p:nvPr/>
        </p:nvPicPr>
        <p:blipFill>
          <a:blip r:embed="rId3">
            <a:alphaModFix/>
          </a:blip>
          <a:stretch>
            <a:fillRect/>
          </a:stretch>
        </p:blipFill>
        <p:spPr>
          <a:xfrm>
            <a:off x="152400" y="863600"/>
            <a:ext cx="8839196" cy="3256318"/>
          </a:xfrm>
          <a:prstGeom prst="rect">
            <a:avLst/>
          </a:prstGeom>
          <a:noFill/>
          <a:ln>
            <a:noFill/>
          </a:ln>
        </p:spPr>
      </p:pic>
      <p:sp>
        <p:nvSpPr>
          <p:cNvPr id="164" name="Google Shape;164;p22"/>
          <p:cNvSpPr txBox="1"/>
          <p:nvPr/>
        </p:nvSpPr>
        <p:spPr>
          <a:xfrm>
            <a:off x="0" y="4883625"/>
            <a:ext cx="3467700" cy="2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u="sng">
                <a:solidFill>
                  <a:schemeClr val="hlink"/>
                </a:solidFill>
                <a:latin typeface="Roboto Condensed"/>
                <a:ea typeface="Roboto Condensed"/>
                <a:cs typeface="Roboto Condensed"/>
                <a:sym typeface="Roboto Condensed"/>
                <a:hlinkClick r:id="rId4"/>
              </a:rPr>
              <a:t>https://github.com/phillipi/pix2pix</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100350" y="83249"/>
            <a:ext cx="8222100" cy="6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Cycle</a:t>
            </a:r>
            <a:r>
              <a:rPr lang="en" sz="3000"/>
              <a:t>GAN - Image to Image Translation</a:t>
            </a:r>
            <a:endParaRPr sz="3000"/>
          </a:p>
        </p:txBody>
      </p:sp>
      <p:sp>
        <p:nvSpPr>
          <p:cNvPr id="170" name="Google Shape;170;p23"/>
          <p:cNvSpPr txBox="1"/>
          <p:nvPr/>
        </p:nvSpPr>
        <p:spPr>
          <a:xfrm>
            <a:off x="162450" y="4286175"/>
            <a:ext cx="8819100" cy="6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Uses double mapping i.e. two-step transformation of source domain image - first by trying to map it to target domain and then back to the original image. Hence, we don’t need to explicitly give target domain image</a:t>
            </a:r>
            <a:endParaRPr>
              <a:latin typeface="Roboto"/>
              <a:ea typeface="Roboto"/>
              <a:cs typeface="Roboto"/>
              <a:sym typeface="Roboto"/>
            </a:endParaRPr>
          </a:p>
        </p:txBody>
      </p:sp>
      <p:pic>
        <p:nvPicPr>
          <p:cNvPr id="171" name="Google Shape;171;p23"/>
          <p:cNvPicPr preferRelativeResize="0"/>
          <p:nvPr/>
        </p:nvPicPr>
        <p:blipFill>
          <a:blip r:embed="rId3">
            <a:alphaModFix/>
          </a:blip>
          <a:stretch>
            <a:fillRect/>
          </a:stretch>
        </p:blipFill>
        <p:spPr>
          <a:xfrm>
            <a:off x="162450" y="761549"/>
            <a:ext cx="4267200" cy="1219200"/>
          </a:xfrm>
          <a:prstGeom prst="rect">
            <a:avLst/>
          </a:prstGeom>
          <a:noFill/>
          <a:ln>
            <a:noFill/>
          </a:ln>
        </p:spPr>
      </p:pic>
      <p:pic>
        <p:nvPicPr>
          <p:cNvPr id="172" name="Google Shape;172;p23"/>
          <p:cNvPicPr preferRelativeResize="0"/>
          <p:nvPr/>
        </p:nvPicPr>
        <p:blipFill>
          <a:blip r:embed="rId4">
            <a:alphaModFix/>
          </a:blip>
          <a:stretch>
            <a:fillRect/>
          </a:stretch>
        </p:blipFill>
        <p:spPr>
          <a:xfrm>
            <a:off x="162450" y="1993775"/>
            <a:ext cx="4267199" cy="2051004"/>
          </a:xfrm>
          <a:prstGeom prst="rect">
            <a:avLst/>
          </a:prstGeom>
          <a:noFill/>
          <a:ln>
            <a:noFill/>
          </a:ln>
        </p:spPr>
      </p:pic>
      <p:pic>
        <p:nvPicPr>
          <p:cNvPr id="173" name="Google Shape;173;p23"/>
          <p:cNvPicPr preferRelativeResize="0"/>
          <p:nvPr/>
        </p:nvPicPr>
        <p:blipFill>
          <a:blip r:embed="rId5">
            <a:alphaModFix/>
          </a:blip>
          <a:stretch>
            <a:fillRect/>
          </a:stretch>
        </p:blipFill>
        <p:spPr>
          <a:xfrm>
            <a:off x="4522478" y="761550"/>
            <a:ext cx="2043048" cy="1480249"/>
          </a:xfrm>
          <a:prstGeom prst="rect">
            <a:avLst/>
          </a:prstGeom>
          <a:noFill/>
          <a:ln>
            <a:noFill/>
          </a:ln>
        </p:spPr>
      </p:pic>
      <p:pic>
        <p:nvPicPr>
          <p:cNvPr id="174" name="Google Shape;174;p23"/>
          <p:cNvPicPr preferRelativeResize="0"/>
          <p:nvPr/>
        </p:nvPicPr>
        <p:blipFill>
          <a:blip r:embed="rId6">
            <a:alphaModFix/>
          </a:blip>
          <a:stretch>
            <a:fillRect/>
          </a:stretch>
        </p:blipFill>
        <p:spPr>
          <a:xfrm>
            <a:off x="4522475" y="2241800"/>
            <a:ext cx="4549377" cy="1802975"/>
          </a:xfrm>
          <a:prstGeom prst="rect">
            <a:avLst/>
          </a:prstGeom>
          <a:noFill/>
          <a:ln>
            <a:noFill/>
          </a:ln>
        </p:spPr>
      </p:pic>
      <p:sp>
        <p:nvSpPr>
          <p:cNvPr id="175" name="Google Shape;175;p23"/>
          <p:cNvSpPr txBox="1"/>
          <p:nvPr/>
        </p:nvSpPr>
        <p:spPr>
          <a:xfrm>
            <a:off x="7197200" y="4869600"/>
            <a:ext cx="1946700" cy="273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800" u="sng">
                <a:solidFill>
                  <a:schemeClr val="hlink"/>
                </a:solidFill>
                <a:latin typeface="Roboto Condensed"/>
                <a:ea typeface="Roboto Condensed"/>
                <a:cs typeface="Roboto Condensed"/>
                <a:sym typeface="Roboto Condensed"/>
                <a:hlinkClick r:id="rId7"/>
              </a:rPr>
              <a:t>https://github.com/junyanz/CycleGAN</a:t>
            </a:r>
            <a:endParaRPr sz="800" u="sng">
              <a:solidFill>
                <a:schemeClr val="hlink"/>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111500" y="111525"/>
            <a:ext cx="8401200" cy="65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vid2vid </a:t>
            </a:r>
            <a:r>
              <a:rPr lang="en" sz="3000"/>
              <a:t>- Everybody Dance Now!</a:t>
            </a:r>
            <a:endParaRPr sz="3000"/>
          </a:p>
        </p:txBody>
      </p:sp>
      <p:pic>
        <p:nvPicPr>
          <p:cNvPr descr="Full paper - https://arxiv.org/pdf/1808.07371.pdf&#10;&#10;Website - https://carolineec.github.io/everybody_dance_now/" id="181" name="Google Shape;181;p24" title="Everybody Dance Now">
            <a:hlinkClick r:id="rId3"/>
          </p:cNvPr>
          <p:cNvPicPr preferRelativeResize="0"/>
          <p:nvPr/>
        </p:nvPicPr>
        <p:blipFill>
          <a:blip r:embed="rId4">
            <a:alphaModFix/>
          </a:blip>
          <a:stretch>
            <a:fillRect/>
          </a:stretch>
        </p:blipFill>
        <p:spPr>
          <a:xfrm>
            <a:off x="215525" y="1082700"/>
            <a:ext cx="4572000" cy="3429000"/>
          </a:xfrm>
          <a:prstGeom prst="rect">
            <a:avLst/>
          </a:prstGeom>
          <a:noFill/>
          <a:ln>
            <a:noFill/>
          </a:ln>
        </p:spPr>
      </p:pic>
      <p:pic>
        <p:nvPicPr>
          <p:cNvPr id="182" name="Google Shape;182;p24"/>
          <p:cNvPicPr preferRelativeResize="0"/>
          <p:nvPr/>
        </p:nvPicPr>
        <p:blipFill>
          <a:blip r:embed="rId5">
            <a:alphaModFix/>
          </a:blip>
          <a:stretch>
            <a:fillRect/>
          </a:stretch>
        </p:blipFill>
        <p:spPr>
          <a:xfrm>
            <a:off x="4894850" y="1082700"/>
            <a:ext cx="4051676" cy="2263874"/>
          </a:xfrm>
          <a:prstGeom prst="rect">
            <a:avLst/>
          </a:prstGeom>
          <a:noFill/>
          <a:ln>
            <a:noFill/>
          </a:ln>
        </p:spPr>
      </p:pic>
      <p:sp>
        <p:nvSpPr>
          <p:cNvPr id="183" name="Google Shape;183;p24"/>
          <p:cNvSpPr txBox="1"/>
          <p:nvPr/>
        </p:nvSpPr>
        <p:spPr>
          <a:xfrm>
            <a:off x="7197200" y="4869600"/>
            <a:ext cx="1946700" cy="273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800" u="sng">
                <a:solidFill>
                  <a:srgbClr val="FFFFFF"/>
                </a:solidFill>
                <a:latin typeface="Roboto Condensed"/>
                <a:ea typeface="Roboto Condensed"/>
                <a:cs typeface="Roboto Condensed"/>
                <a:sym typeface="Roboto Condensed"/>
                <a:hlinkClick r:id="rId6"/>
              </a:rPr>
              <a:t>https://github.com/NVIDIA/vid2vid</a:t>
            </a:r>
            <a:endParaRPr sz="800" u="sng">
              <a:solidFill>
                <a:srgbClr val="FFFFFF"/>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113300" y="5100"/>
            <a:ext cx="8733000" cy="607800"/>
          </a:xfrm>
          <a:prstGeom prst="rect">
            <a:avLst/>
          </a:prstGeom>
        </p:spPr>
        <p:txBody>
          <a:bodyPr anchorCtr="0" anchor="t" bIns="91425" lIns="91425" spcFirstLastPara="1" rIns="91425" wrap="square" tIns="91425">
            <a:noAutofit/>
          </a:bodyPr>
          <a:lstStyle/>
          <a:p>
            <a:pPr indent="0" lvl="0" marL="0" rtl="0" algn="l">
              <a:lnSpc>
                <a:spcPct val="118421"/>
              </a:lnSpc>
              <a:spcBef>
                <a:spcPts val="0"/>
              </a:spcBef>
              <a:spcAft>
                <a:spcPts val="0"/>
              </a:spcAft>
              <a:buNone/>
            </a:pPr>
            <a:r>
              <a:rPr b="1" lang="en" sz="2850" u="sng">
                <a:solidFill>
                  <a:schemeClr val="hlink"/>
                </a:solidFill>
                <a:latin typeface="Arial"/>
                <a:ea typeface="Arial"/>
                <a:cs typeface="Arial"/>
                <a:sym typeface="Arial"/>
                <a:hlinkClick r:id="rId3"/>
              </a:rPr>
              <a:t>Doodles to Photorealistic Landscapes</a:t>
            </a:r>
            <a:endParaRPr b="1" sz="2850">
              <a:solidFill>
                <a:srgbClr val="1A1A1A"/>
              </a:solidFill>
              <a:latin typeface="Arial"/>
              <a:ea typeface="Arial"/>
              <a:cs typeface="Arial"/>
              <a:sym typeface="Arial"/>
            </a:endParaRPr>
          </a:p>
          <a:p>
            <a:pPr indent="0" lvl="0" marL="0" rtl="0" algn="l">
              <a:spcBef>
                <a:spcPts val="0"/>
              </a:spcBef>
              <a:spcAft>
                <a:spcPts val="0"/>
              </a:spcAft>
              <a:buNone/>
            </a:pPr>
            <a:r>
              <a:t/>
            </a:r>
            <a:endParaRPr/>
          </a:p>
        </p:txBody>
      </p:sp>
      <p:sp>
        <p:nvSpPr>
          <p:cNvPr id="189" name="Google Shape;189;p25"/>
          <p:cNvSpPr txBox="1"/>
          <p:nvPr/>
        </p:nvSpPr>
        <p:spPr>
          <a:xfrm>
            <a:off x="113300" y="4485875"/>
            <a:ext cx="8886300" cy="56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chemeClr val="dk2"/>
                </a:solidFill>
                <a:latin typeface="Roboto"/>
                <a:ea typeface="Roboto"/>
                <a:cs typeface="Roboto"/>
                <a:sym typeface="Roboto"/>
              </a:rPr>
              <a:t>GauGAN could offer a powerful tool for creating virtual worlds to everyone from architects and urban planners to landscape designers and game developers. </a:t>
            </a:r>
            <a:endParaRPr>
              <a:solidFill>
                <a:schemeClr val="dk2"/>
              </a:solidFill>
              <a:latin typeface="Roboto"/>
              <a:ea typeface="Roboto"/>
              <a:cs typeface="Roboto"/>
              <a:sym typeface="Roboto"/>
            </a:endParaRPr>
          </a:p>
        </p:txBody>
      </p:sp>
      <p:pic>
        <p:nvPicPr>
          <p:cNvPr id="190" name="Google Shape;190;p25"/>
          <p:cNvPicPr preferRelativeResize="0"/>
          <p:nvPr/>
        </p:nvPicPr>
        <p:blipFill>
          <a:blip r:embed="rId4">
            <a:alphaModFix/>
          </a:blip>
          <a:stretch>
            <a:fillRect/>
          </a:stretch>
        </p:blipFill>
        <p:spPr>
          <a:xfrm>
            <a:off x="857213" y="647750"/>
            <a:ext cx="7245175" cy="3848000"/>
          </a:xfrm>
          <a:prstGeom prst="rect">
            <a:avLst/>
          </a:prstGeom>
          <a:noFill/>
          <a:ln>
            <a:noFill/>
          </a:ln>
        </p:spPr>
      </p:pic>
      <p:sp>
        <p:nvSpPr>
          <p:cNvPr id="191" name="Google Shape;191;p25"/>
          <p:cNvSpPr txBox="1"/>
          <p:nvPr/>
        </p:nvSpPr>
        <p:spPr>
          <a:xfrm>
            <a:off x="5676300" y="4883700"/>
            <a:ext cx="3467700" cy="25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800" u="sng">
                <a:solidFill>
                  <a:schemeClr val="hlink"/>
                </a:solidFill>
                <a:latin typeface="Roboto Condensed"/>
                <a:ea typeface="Roboto Condensed"/>
                <a:cs typeface="Roboto Condensed"/>
                <a:sym typeface="Roboto Condensed"/>
                <a:hlinkClick r:id="rId5"/>
              </a:rPr>
              <a:t>http://nvidia-research-mingyuliu.com/gaugan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0" y="-1"/>
            <a:ext cx="82221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u="sng">
                <a:solidFill>
                  <a:srgbClr val="FFFFFF"/>
                </a:solidFill>
                <a:hlinkClick r:id="rId3"/>
              </a:rPr>
              <a:t>Image Super Resolution</a:t>
            </a:r>
            <a:r>
              <a:rPr lang="en" sz="3000">
                <a:solidFill>
                  <a:srgbClr val="FFFFFF"/>
                </a:solidFill>
              </a:rPr>
              <a:t> (ISR - ESRGAN)</a:t>
            </a:r>
            <a:endParaRPr sz="3000">
              <a:solidFill>
                <a:srgbClr val="FFFFFF"/>
              </a:solidFill>
            </a:endParaRPr>
          </a:p>
        </p:txBody>
      </p:sp>
      <p:pic>
        <p:nvPicPr>
          <p:cNvPr id="197" name="Google Shape;197;p26"/>
          <p:cNvPicPr preferRelativeResize="0"/>
          <p:nvPr/>
        </p:nvPicPr>
        <p:blipFill>
          <a:blip r:embed="rId4">
            <a:alphaModFix/>
          </a:blip>
          <a:stretch>
            <a:fillRect/>
          </a:stretch>
        </p:blipFill>
        <p:spPr>
          <a:xfrm>
            <a:off x="738550" y="1105522"/>
            <a:ext cx="2438400" cy="2438400"/>
          </a:xfrm>
          <a:prstGeom prst="rect">
            <a:avLst/>
          </a:prstGeom>
          <a:noFill/>
          <a:ln>
            <a:noFill/>
          </a:ln>
        </p:spPr>
      </p:pic>
      <p:pic>
        <p:nvPicPr>
          <p:cNvPr id="198" name="Google Shape;198;p26"/>
          <p:cNvPicPr preferRelativeResize="0"/>
          <p:nvPr/>
        </p:nvPicPr>
        <p:blipFill>
          <a:blip r:embed="rId5">
            <a:alphaModFix/>
          </a:blip>
          <a:stretch>
            <a:fillRect/>
          </a:stretch>
        </p:blipFill>
        <p:spPr>
          <a:xfrm>
            <a:off x="4186025" y="513899"/>
            <a:ext cx="4324801" cy="4324801"/>
          </a:xfrm>
          <a:prstGeom prst="rect">
            <a:avLst/>
          </a:prstGeom>
          <a:noFill/>
          <a:ln>
            <a:noFill/>
          </a:ln>
        </p:spPr>
      </p:pic>
      <p:sp>
        <p:nvSpPr>
          <p:cNvPr id="199" name="Google Shape;199;p26"/>
          <p:cNvSpPr txBox="1"/>
          <p:nvPr/>
        </p:nvSpPr>
        <p:spPr>
          <a:xfrm>
            <a:off x="1128850" y="3739125"/>
            <a:ext cx="16578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Before - 256x256</a:t>
            </a:r>
            <a:endParaRPr>
              <a:solidFill>
                <a:srgbClr val="FFFFFF"/>
              </a:solidFill>
              <a:latin typeface="Roboto"/>
              <a:ea typeface="Roboto"/>
              <a:cs typeface="Roboto"/>
              <a:sym typeface="Roboto"/>
            </a:endParaRPr>
          </a:p>
        </p:txBody>
      </p:sp>
      <p:sp>
        <p:nvSpPr>
          <p:cNvPr id="200" name="Google Shape;200;p26"/>
          <p:cNvSpPr txBox="1"/>
          <p:nvPr/>
        </p:nvSpPr>
        <p:spPr>
          <a:xfrm>
            <a:off x="0" y="4865700"/>
            <a:ext cx="5250900" cy="27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u="sng">
                <a:solidFill>
                  <a:schemeClr val="hlink"/>
                </a:solidFill>
                <a:latin typeface="Roboto Condensed"/>
                <a:ea typeface="Roboto Condensed"/>
                <a:cs typeface="Roboto Condensed"/>
                <a:sym typeface="Roboto Condensed"/>
              </a:rPr>
              <a:t>https://www.cityofhope.org/image/meals-256x256.jpg</a:t>
            </a:r>
            <a:endParaRPr/>
          </a:p>
        </p:txBody>
      </p:sp>
      <p:sp>
        <p:nvSpPr>
          <p:cNvPr id="201" name="Google Shape;201;p26"/>
          <p:cNvSpPr txBox="1"/>
          <p:nvPr/>
        </p:nvSpPr>
        <p:spPr>
          <a:xfrm>
            <a:off x="5606825" y="4786200"/>
            <a:ext cx="14832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After -512x512</a:t>
            </a:r>
            <a:endParaRPr>
              <a:solidFill>
                <a:srgbClr val="FFFFFF"/>
              </a:solidFill>
              <a:latin typeface="Roboto"/>
              <a:ea typeface="Roboto"/>
              <a:cs typeface="Roboto"/>
              <a:sym typeface="Roboto"/>
            </a:endParaRPr>
          </a:p>
        </p:txBody>
      </p:sp>
      <p:sp>
        <p:nvSpPr>
          <p:cNvPr id="202" name="Google Shape;202;p26"/>
          <p:cNvSpPr txBox="1"/>
          <p:nvPr/>
        </p:nvSpPr>
        <p:spPr>
          <a:xfrm>
            <a:off x="6935650" y="4883700"/>
            <a:ext cx="2208300" cy="25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800" u="sng">
                <a:solidFill>
                  <a:schemeClr val="hlink"/>
                </a:solidFill>
                <a:latin typeface="Roboto Condensed"/>
                <a:ea typeface="Roboto Condensed"/>
                <a:cs typeface="Roboto Condensed"/>
                <a:sym typeface="Roboto Condensed"/>
                <a:hlinkClick r:id="rId6"/>
              </a:rPr>
              <a:t>https://github.com/idealo/image-super-resolution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0" y="-1"/>
            <a:ext cx="82221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u="sng">
                <a:solidFill>
                  <a:srgbClr val="FFFFFF"/>
                </a:solidFill>
                <a:hlinkClick r:id="rId3"/>
              </a:rPr>
              <a:t>Image Super Resolution</a:t>
            </a:r>
            <a:r>
              <a:rPr lang="en" sz="3000">
                <a:solidFill>
                  <a:srgbClr val="FFFFFF"/>
                </a:solidFill>
              </a:rPr>
              <a:t> (ESRGAN)</a:t>
            </a:r>
            <a:endParaRPr sz="3000">
              <a:solidFill>
                <a:srgbClr val="FFFFFF"/>
              </a:solidFill>
            </a:endParaRPr>
          </a:p>
        </p:txBody>
      </p:sp>
      <p:pic>
        <p:nvPicPr>
          <p:cNvPr id="208" name="Google Shape;208;p27"/>
          <p:cNvPicPr preferRelativeResize="0"/>
          <p:nvPr/>
        </p:nvPicPr>
        <p:blipFill>
          <a:blip r:embed="rId4">
            <a:alphaModFix/>
          </a:blip>
          <a:stretch>
            <a:fillRect/>
          </a:stretch>
        </p:blipFill>
        <p:spPr>
          <a:xfrm>
            <a:off x="729525" y="1405749"/>
            <a:ext cx="2438400" cy="2438400"/>
          </a:xfrm>
          <a:prstGeom prst="rect">
            <a:avLst/>
          </a:prstGeom>
          <a:noFill/>
          <a:ln>
            <a:noFill/>
          </a:ln>
        </p:spPr>
      </p:pic>
      <p:pic>
        <p:nvPicPr>
          <p:cNvPr id="209" name="Google Shape;209;p27"/>
          <p:cNvPicPr preferRelativeResize="0"/>
          <p:nvPr/>
        </p:nvPicPr>
        <p:blipFill>
          <a:blip r:embed="rId5">
            <a:alphaModFix/>
          </a:blip>
          <a:stretch>
            <a:fillRect/>
          </a:stretch>
        </p:blipFill>
        <p:spPr>
          <a:xfrm>
            <a:off x="4148150" y="518874"/>
            <a:ext cx="4324801" cy="4324801"/>
          </a:xfrm>
          <a:prstGeom prst="rect">
            <a:avLst/>
          </a:prstGeom>
          <a:noFill/>
          <a:ln>
            <a:noFill/>
          </a:ln>
        </p:spPr>
      </p:pic>
      <p:sp>
        <p:nvSpPr>
          <p:cNvPr id="210" name="Google Shape;210;p27"/>
          <p:cNvSpPr txBox="1"/>
          <p:nvPr/>
        </p:nvSpPr>
        <p:spPr>
          <a:xfrm>
            <a:off x="663100" y="3792875"/>
            <a:ext cx="2504700" cy="21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Before - Compressed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256x256</a:t>
            </a:r>
            <a:endParaRPr>
              <a:solidFill>
                <a:srgbClr val="FFFFFF"/>
              </a:solidFill>
              <a:latin typeface="Roboto"/>
              <a:ea typeface="Roboto"/>
              <a:cs typeface="Roboto"/>
              <a:sym typeface="Roboto"/>
            </a:endParaRPr>
          </a:p>
        </p:txBody>
      </p:sp>
      <p:sp>
        <p:nvSpPr>
          <p:cNvPr id="211" name="Google Shape;211;p27"/>
          <p:cNvSpPr txBox="1"/>
          <p:nvPr/>
        </p:nvSpPr>
        <p:spPr>
          <a:xfrm>
            <a:off x="5609150" y="4772450"/>
            <a:ext cx="14028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After- </a:t>
            </a:r>
            <a:r>
              <a:rPr lang="en">
                <a:solidFill>
                  <a:srgbClr val="FFFFFF"/>
                </a:solidFill>
                <a:latin typeface="Roboto"/>
                <a:ea typeface="Roboto"/>
                <a:cs typeface="Roboto"/>
                <a:sym typeface="Roboto"/>
              </a:rPr>
              <a:t>512x512</a:t>
            </a:r>
            <a:endParaRPr>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111500" y="111525"/>
            <a:ext cx="8960400" cy="65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u="sng">
                <a:solidFill>
                  <a:srgbClr val="FFFFFF"/>
                </a:solidFill>
                <a:hlinkClick r:id="rId3"/>
              </a:rPr>
              <a:t>Colorize &amp; Restore old Images and Videos</a:t>
            </a:r>
            <a:r>
              <a:rPr lang="en" sz="3000">
                <a:solidFill>
                  <a:srgbClr val="FFFFFF"/>
                </a:solidFill>
              </a:rPr>
              <a:t> (NoGAN)</a:t>
            </a:r>
            <a:endParaRPr sz="3000">
              <a:solidFill>
                <a:srgbClr val="FFFFFF"/>
              </a:solidFill>
            </a:endParaRPr>
          </a:p>
        </p:txBody>
      </p:sp>
      <p:pic>
        <p:nvPicPr>
          <p:cNvPr descr="B&amp;W to Color with DeOldify - Deep Learning based project for colorizing and restoring old images" id="217" name="Google Shape;217;p28" title="Shoor Amhi Sardar">
            <a:hlinkClick r:id="rId4"/>
          </p:cNvPr>
          <p:cNvPicPr preferRelativeResize="0"/>
          <p:nvPr/>
        </p:nvPicPr>
        <p:blipFill>
          <a:blip r:embed="rId5">
            <a:alphaModFix/>
          </a:blip>
          <a:stretch>
            <a:fillRect/>
          </a:stretch>
        </p:blipFill>
        <p:spPr>
          <a:xfrm>
            <a:off x="1919900" y="1036050"/>
            <a:ext cx="4572000" cy="3429000"/>
          </a:xfrm>
          <a:prstGeom prst="rect">
            <a:avLst/>
          </a:prstGeom>
          <a:noFill/>
          <a:ln>
            <a:noFill/>
          </a:ln>
        </p:spPr>
      </p:pic>
      <p:sp>
        <p:nvSpPr>
          <p:cNvPr id="218" name="Google Shape;218;p28"/>
          <p:cNvSpPr txBox="1"/>
          <p:nvPr/>
        </p:nvSpPr>
        <p:spPr>
          <a:xfrm>
            <a:off x="0" y="4883600"/>
            <a:ext cx="4346100" cy="2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u="sng">
                <a:solidFill>
                  <a:srgbClr val="FFFFFF"/>
                </a:solidFill>
                <a:latin typeface="Roboto Condensed"/>
                <a:ea typeface="Roboto Condensed"/>
                <a:cs typeface="Roboto Condensed"/>
                <a:sym typeface="Roboto Condensed"/>
              </a:rPr>
              <a:t>https://github.com/jantic/DeOldify</a:t>
            </a:r>
            <a:endParaRPr sz="800" u="sng">
              <a:solidFill>
                <a:srgbClr val="FFFFFF"/>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100350" y="832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GAN Architectures </a:t>
            </a:r>
            <a:endParaRPr sz="3000"/>
          </a:p>
        </p:txBody>
      </p:sp>
      <p:sp>
        <p:nvSpPr>
          <p:cNvPr id="229" name="Google Shape;229;p30"/>
          <p:cNvSpPr txBox="1"/>
          <p:nvPr>
            <p:ph idx="4294967295" type="body"/>
          </p:nvPr>
        </p:nvSpPr>
        <p:spPr>
          <a:xfrm>
            <a:off x="284825" y="902250"/>
            <a:ext cx="3782400" cy="3339000"/>
          </a:xfrm>
          <a:prstGeom prst="rect">
            <a:avLst/>
          </a:prstGeom>
        </p:spPr>
        <p:txBody>
          <a:bodyPr anchorCtr="0" anchor="t" bIns="91425" lIns="91425" spcFirstLastPara="1" rIns="91425" wrap="square" tIns="91425">
            <a:noAutofit/>
          </a:bodyPr>
          <a:lstStyle/>
          <a:p>
            <a:pPr indent="0" lvl="0" marL="0" marR="0" rtl="0" algn="l">
              <a:lnSpc>
                <a:spcPct val="133333"/>
              </a:lnSpc>
              <a:spcBef>
                <a:spcPts val="0"/>
              </a:spcBef>
              <a:spcAft>
                <a:spcPts val="0"/>
              </a:spcAft>
              <a:buNone/>
            </a:pPr>
            <a:r>
              <a:rPr lang="en">
                <a:solidFill>
                  <a:srgbClr val="FFFFFF"/>
                </a:solidFill>
              </a:rPr>
              <a:t>Vanilla GAN </a:t>
            </a:r>
            <a:endParaRPr>
              <a:solidFill>
                <a:srgbClr val="FFFFFF"/>
              </a:solidFill>
            </a:endParaRPr>
          </a:p>
          <a:p>
            <a:pPr indent="0" lvl="0" marL="0" marR="0" rtl="0" algn="l">
              <a:lnSpc>
                <a:spcPct val="133333"/>
              </a:lnSpc>
              <a:spcBef>
                <a:spcPts val="0"/>
              </a:spcBef>
              <a:spcAft>
                <a:spcPts val="0"/>
              </a:spcAft>
              <a:buNone/>
            </a:pPr>
            <a:r>
              <a:rPr lang="en">
                <a:solidFill>
                  <a:srgbClr val="FFFFFF"/>
                </a:solidFill>
              </a:rPr>
              <a:t>Conditional GAN (CGAN)</a:t>
            </a:r>
            <a:endParaRPr>
              <a:solidFill>
                <a:srgbClr val="FFFFFF"/>
              </a:solidFill>
            </a:endParaRPr>
          </a:p>
          <a:p>
            <a:pPr indent="0" lvl="0" marL="0" marR="0" rtl="0" algn="l">
              <a:lnSpc>
                <a:spcPct val="133333"/>
              </a:lnSpc>
              <a:spcBef>
                <a:spcPts val="0"/>
              </a:spcBef>
              <a:spcAft>
                <a:spcPts val="0"/>
              </a:spcAft>
              <a:buNone/>
            </a:pPr>
            <a:r>
              <a:rPr lang="en">
                <a:solidFill>
                  <a:srgbClr val="FFFFFF"/>
                </a:solidFill>
              </a:rPr>
              <a:t>Deep Convolutional GAN (DCGAN)</a:t>
            </a:r>
            <a:endParaRPr>
              <a:solidFill>
                <a:srgbClr val="FFFFFF"/>
              </a:solidFill>
            </a:endParaRPr>
          </a:p>
          <a:p>
            <a:pPr indent="0" lvl="0" marL="0" marR="0" rtl="0" algn="l">
              <a:lnSpc>
                <a:spcPct val="133333"/>
              </a:lnSpc>
              <a:spcBef>
                <a:spcPts val="0"/>
              </a:spcBef>
              <a:spcAft>
                <a:spcPts val="0"/>
              </a:spcAft>
              <a:buNone/>
            </a:pPr>
            <a:r>
              <a:rPr lang="en">
                <a:solidFill>
                  <a:srgbClr val="FFFFFF"/>
                </a:solidFill>
              </a:rPr>
              <a:t>Laplacian Pyramid GAN (LAPGAN)</a:t>
            </a:r>
            <a:endParaRPr>
              <a:solidFill>
                <a:srgbClr val="FFFFFF"/>
              </a:solidFill>
            </a:endParaRPr>
          </a:p>
          <a:p>
            <a:pPr indent="0" lvl="0" marL="0" marR="0" rtl="0" algn="l">
              <a:lnSpc>
                <a:spcPct val="133333"/>
              </a:lnSpc>
              <a:spcBef>
                <a:spcPts val="0"/>
              </a:spcBef>
              <a:spcAft>
                <a:spcPts val="0"/>
              </a:spcAft>
              <a:buNone/>
            </a:pPr>
            <a:r>
              <a:rPr lang="en">
                <a:solidFill>
                  <a:srgbClr val="FFFFFF"/>
                </a:solidFill>
              </a:rPr>
              <a:t>Wasserstein GAN (WGAN)</a:t>
            </a:r>
            <a:endParaRPr>
              <a:solidFill>
                <a:srgbClr val="FFFFFF"/>
              </a:solidFill>
            </a:endParaRPr>
          </a:p>
          <a:p>
            <a:pPr indent="0" lvl="0" marL="0" marR="0" rtl="0" algn="l">
              <a:lnSpc>
                <a:spcPct val="133333"/>
              </a:lnSpc>
              <a:spcBef>
                <a:spcPts val="0"/>
              </a:spcBef>
              <a:spcAft>
                <a:spcPts val="0"/>
              </a:spcAft>
              <a:buNone/>
            </a:pPr>
            <a:r>
              <a:rPr lang="en">
                <a:solidFill>
                  <a:srgbClr val="FFFFFF"/>
                </a:solidFill>
              </a:rPr>
              <a:t>Super Resolution GAN (SRGAN) - </a:t>
            </a:r>
            <a:endParaRPr>
              <a:solidFill>
                <a:srgbClr val="FFFFFF"/>
              </a:solidFill>
            </a:endParaRPr>
          </a:p>
          <a:p>
            <a:pPr indent="0" lvl="0" marL="0" marR="0" rtl="0" algn="l">
              <a:lnSpc>
                <a:spcPct val="133333"/>
              </a:lnSpc>
              <a:spcBef>
                <a:spcPts val="0"/>
              </a:spcBef>
              <a:spcAft>
                <a:spcPts val="0"/>
              </a:spcAft>
              <a:buNone/>
            </a:pPr>
            <a:r>
              <a:rPr lang="en">
                <a:solidFill>
                  <a:srgbClr val="FFFFFF"/>
                </a:solidFill>
              </a:rPr>
              <a:t>Progressive GAN (</a:t>
            </a:r>
            <a:r>
              <a:rPr lang="en" u="sng">
                <a:solidFill>
                  <a:schemeClr val="hlink"/>
                </a:solidFill>
                <a:hlinkClick r:id="rId3"/>
              </a:rPr>
              <a:t>ProGAN</a:t>
            </a:r>
            <a:r>
              <a:rPr lang="en">
                <a:solidFill>
                  <a:srgbClr val="FFFFFF"/>
                </a:solidFill>
              </a:rPr>
              <a:t>)</a:t>
            </a:r>
            <a:endParaRPr>
              <a:solidFill>
                <a:srgbClr val="FFFFFF"/>
              </a:solidFill>
            </a:endParaRPr>
          </a:p>
          <a:p>
            <a:pPr indent="0" lvl="0" marL="0" marR="0" rtl="0" algn="l">
              <a:lnSpc>
                <a:spcPct val="133333"/>
              </a:lnSpc>
              <a:spcBef>
                <a:spcPts val="0"/>
              </a:spcBef>
              <a:spcAft>
                <a:spcPts val="0"/>
              </a:spcAft>
              <a:buNone/>
            </a:pPr>
            <a:r>
              <a:rPr lang="en" u="sng">
                <a:solidFill>
                  <a:schemeClr val="hlink"/>
                </a:solidFill>
                <a:hlinkClick r:id="rId4"/>
              </a:rPr>
              <a:t>StyleGAN</a:t>
            </a:r>
            <a:endParaRPr>
              <a:solidFill>
                <a:srgbClr val="FFFFFF"/>
              </a:solidFill>
            </a:endParaRPr>
          </a:p>
          <a:p>
            <a:pPr indent="0" lvl="0" marL="0" marR="0" rtl="0" algn="l">
              <a:lnSpc>
                <a:spcPct val="133333"/>
              </a:lnSpc>
              <a:spcBef>
                <a:spcPts val="0"/>
              </a:spcBef>
              <a:spcAft>
                <a:spcPts val="0"/>
              </a:spcAft>
              <a:buNone/>
            </a:pPr>
            <a:r>
              <a:rPr lang="en" u="sng">
                <a:solidFill>
                  <a:schemeClr val="hlink"/>
                </a:solidFill>
                <a:hlinkClick r:id="rId5"/>
              </a:rPr>
              <a:t>Everybody Dance Now</a:t>
            </a:r>
            <a:endParaRPr>
              <a:solidFill>
                <a:srgbClr val="FFFFFF"/>
              </a:solidFill>
            </a:endParaRPr>
          </a:p>
          <a:p>
            <a:pPr indent="0" lvl="0" marL="0" marR="0" rtl="0" algn="l">
              <a:lnSpc>
                <a:spcPct val="133333"/>
              </a:lnSpc>
              <a:spcBef>
                <a:spcPts val="0"/>
              </a:spcBef>
              <a:spcAft>
                <a:spcPts val="0"/>
              </a:spcAft>
              <a:buNone/>
            </a:pPr>
            <a:r>
              <a:rPr lang="en" u="sng">
                <a:solidFill>
                  <a:schemeClr val="hlink"/>
                </a:solidFill>
                <a:hlinkClick r:id="rId6"/>
              </a:rPr>
              <a:t>PetSwap</a:t>
            </a:r>
            <a:endParaRPr>
              <a:solidFill>
                <a:srgbClr val="FFFFFF"/>
              </a:solidFill>
            </a:endParaRPr>
          </a:p>
          <a:p>
            <a:pPr indent="0" lvl="0" marL="0" rtl="0" algn="l">
              <a:lnSpc>
                <a:spcPct val="133333"/>
              </a:lnSpc>
              <a:spcBef>
                <a:spcPts val="0"/>
              </a:spcBef>
              <a:spcAft>
                <a:spcPts val="0"/>
              </a:spcAft>
              <a:buNone/>
            </a:pPr>
            <a:r>
              <a:rPr lang="en" u="sng">
                <a:solidFill>
                  <a:schemeClr val="accent5"/>
                </a:solidFill>
                <a:hlinkClick r:id="rId7"/>
              </a:rPr>
              <a:t>BigGAN</a:t>
            </a:r>
            <a:r>
              <a:rPr lang="en">
                <a:solidFill>
                  <a:schemeClr val="lt1"/>
                </a:solidFill>
              </a:rPr>
              <a:t> </a:t>
            </a:r>
            <a:endParaRPr>
              <a:solidFill>
                <a:srgbClr val="FFFFFF"/>
              </a:solidFill>
            </a:endParaRPr>
          </a:p>
        </p:txBody>
      </p:sp>
      <p:sp>
        <p:nvSpPr>
          <p:cNvPr id="230" name="Google Shape;230;p30"/>
          <p:cNvSpPr txBox="1"/>
          <p:nvPr/>
        </p:nvSpPr>
        <p:spPr>
          <a:xfrm>
            <a:off x="5941000" y="4883700"/>
            <a:ext cx="3202800" cy="259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800" u="sng">
                <a:solidFill>
                  <a:schemeClr val="hlink"/>
                </a:solidFill>
                <a:latin typeface="Roboto Condensed"/>
                <a:ea typeface="Roboto Condensed"/>
                <a:cs typeface="Roboto Condensed"/>
                <a:sym typeface="Roboto Condensed"/>
                <a:hlinkClick r:id="rId8"/>
              </a:rPr>
              <a:t>https://www.geeksforgeeks.org/generative-adversarial-network-gan/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131350" y="3814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92" name="Google Shape;92;p14"/>
          <p:cNvSpPr txBox="1"/>
          <p:nvPr>
            <p:ph idx="1" type="body"/>
          </p:nvPr>
        </p:nvSpPr>
        <p:spPr>
          <a:xfrm>
            <a:off x="131350" y="1148725"/>
            <a:ext cx="84531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DNN Architecture Pioneered by Dr. Ian Goodfellow &amp; his coworkers in 2014.</a:t>
            </a:r>
            <a:endParaRPr/>
          </a:p>
          <a:p>
            <a:pPr indent="0" lvl="0" marL="0" rtl="0" algn="l">
              <a:spcBef>
                <a:spcPts val="1600"/>
              </a:spcBef>
              <a:spcAft>
                <a:spcPts val="0"/>
              </a:spcAft>
              <a:buNone/>
            </a:pPr>
            <a:r>
              <a:rPr lang="en"/>
              <a:t>The ability to </a:t>
            </a:r>
            <a:r>
              <a:rPr b="1" lang="en"/>
              <a:t>synthesize artificial samples</a:t>
            </a:r>
            <a:r>
              <a:rPr lang="en"/>
              <a:t> (Images, Speech, Text, Videos) that are indistinguishable from real world is very exciting !! </a:t>
            </a:r>
            <a:endParaRPr/>
          </a:p>
          <a:p>
            <a:pPr indent="0" lvl="0" marL="0" rtl="0" algn="l">
              <a:spcBef>
                <a:spcPts val="1600"/>
              </a:spcBef>
              <a:spcAft>
                <a:spcPts val="0"/>
              </a:spcAft>
              <a:buNone/>
            </a:pPr>
            <a:r>
              <a:rPr lang="en"/>
              <a:t>“GANs is the most interesting idea in the last 10 years in Machine Learning” — </a:t>
            </a:r>
            <a:r>
              <a:rPr b="1" lang="en"/>
              <a:t>Yann LeCun, Director of AI Research @Facebook AI</a:t>
            </a:r>
            <a:r>
              <a:rPr lang="en"/>
              <a:t>.</a:t>
            </a:r>
            <a:endParaRPr/>
          </a:p>
          <a:p>
            <a:pPr indent="0" lvl="0" marL="0" rtl="0" algn="l">
              <a:lnSpc>
                <a:spcPct val="133333"/>
              </a:lnSpc>
              <a:spcBef>
                <a:spcPts val="1600"/>
              </a:spcBef>
              <a:spcAft>
                <a:spcPts val="0"/>
              </a:spcAft>
              <a:buNone/>
            </a:pPr>
            <a:r>
              <a:rPr lang="en"/>
              <a:t>It consists of two NNs (Generator and </a:t>
            </a:r>
            <a:r>
              <a:rPr lang="en"/>
              <a:t>Discriminator</a:t>
            </a:r>
            <a:r>
              <a:rPr lang="en"/>
              <a:t>) competing with each other until both networks are experts.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161400" y="2476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&amp; Discriminator Networks</a:t>
            </a:r>
            <a:endParaRPr/>
          </a:p>
        </p:txBody>
      </p:sp>
      <p:sp>
        <p:nvSpPr>
          <p:cNvPr id="98" name="Google Shape;98;p15"/>
          <p:cNvSpPr txBox="1"/>
          <p:nvPr/>
        </p:nvSpPr>
        <p:spPr>
          <a:xfrm>
            <a:off x="4283425" y="4869575"/>
            <a:ext cx="4806600" cy="27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u="sng">
                <a:solidFill>
                  <a:schemeClr val="hlink"/>
                </a:solidFill>
                <a:latin typeface="Roboto Condensed"/>
                <a:ea typeface="Roboto Condensed"/>
                <a:cs typeface="Roboto Condensed"/>
                <a:sym typeface="Roboto Condensed"/>
                <a:hlinkClick r:id="rId3"/>
              </a:rPr>
              <a:t>https://medium.com/@ageitgey/abusing-generative-adversarial-networks-to-make-8-bit-pixel-art-e45d9b96cee7</a:t>
            </a:r>
            <a:endParaRPr sz="800">
              <a:latin typeface="Roboto Condensed"/>
              <a:ea typeface="Roboto Condensed"/>
              <a:cs typeface="Roboto Condensed"/>
              <a:sym typeface="Roboto Condensed"/>
            </a:endParaRPr>
          </a:p>
        </p:txBody>
      </p:sp>
      <p:pic>
        <p:nvPicPr>
          <p:cNvPr id="99" name="Google Shape;99;p15"/>
          <p:cNvPicPr preferRelativeResize="0"/>
          <p:nvPr/>
        </p:nvPicPr>
        <p:blipFill>
          <a:blip r:embed="rId4">
            <a:alphaModFix/>
          </a:blip>
          <a:stretch>
            <a:fillRect/>
          </a:stretch>
        </p:blipFill>
        <p:spPr>
          <a:xfrm>
            <a:off x="161400" y="1323475"/>
            <a:ext cx="4043375" cy="1201475"/>
          </a:xfrm>
          <a:prstGeom prst="rect">
            <a:avLst/>
          </a:prstGeom>
          <a:noFill/>
          <a:ln>
            <a:noFill/>
          </a:ln>
        </p:spPr>
      </p:pic>
      <p:pic>
        <p:nvPicPr>
          <p:cNvPr id="100" name="Google Shape;100;p15"/>
          <p:cNvPicPr preferRelativeResize="0"/>
          <p:nvPr/>
        </p:nvPicPr>
        <p:blipFill>
          <a:blip r:embed="rId5">
            <a:alphaModFix/>
          </a:blip>
          <a:stretch>
            <a:fillRect/>
          </a:stretch>
        </p:blipFill>
        <p:spPr>
          <a:xfrm>
            <a:off x="76200" y="3222025"/>
            <a:ext cx="4043375" cy="1288103"/>
          </a:xfrm>
          <a:prstGeom prst="rect">
            <a:avLst/>
          </a:prstGeom>
          <a:noFill/>
          <a:ln>
            <a:noFill/>
          </a:ln>
        </p:spPr>
      </p:pic>
      <p:cxnSp>
        <p:nvCxnSpPr>
          <p:cNvPr id="101" name="Google Shape;101;p15"/>
          <p:cNvCxnSpPr/>
          <p:nvPr/>
        </p:nvCxnSpPr>
        <p:spPr>
          <a:xfrm>
            <a:off x="4553975" y="1280525"/>
            <a:ext cx="9000" cy="3435900"/>
          </a:xfrm>
          <a:prstGeom prst="straightConnector1">
            <a:avLst/>
          </a:prstGeom>
          <a:noFill/>
          <a:ln cap="flat" cmpd="sng" w="9525">
            <a:solidFill>
              <a:srgbClr val="1155CC"/>
            </a:solidFill>
            <a:prstDash val="solid"/>
            <a:round/>
            <a:headEnd len="med" w="med" type="none"/>
            <a:tailEnd len="med" w="med" type="none"/>
          </a:ln>
        </p:spPr>
      </p:cxnSp>
      <p:pic>
        <p:nvPicPr>
          <p:cNvPr id="102" name="Google Shape;102;p15"/>
          <p:cNvPicPr preferRelativeResize="0"/>
          <p:nvPr/>
        </p:nvPicPr>
        <p:blipFill>
          <a:blip r:embed="rId6">
            <a:alphaModFix/>
          </a:blip>
          <a:stretch>
            <a:fillRect/>
          </a:stretch>
        </p:blipFill>
        <p:spPr>
          <a:xfrm>
            <a:off x="5071900" y="1101676"/>
            <a:ext cx="3760400" cy="1117375"/>
          </a:xfrm>
          <a:prstGeom prst="rect">
            <a:avLst/>
          </a:prstGeom>
          <a:noFill/>
          <a:ln>
            <a:noFill/>
          </a:ln>
        </p:spPr>
      </p:pic>
      <p:pic>
        <p:nvPicPr>
          <p:cNvPr id="103" name="Google Shape;103;p15"/>
          <p:cNvPicPr preferRelativeResize="0"/>
          <p:nvPr/>
        </p:nvPicPr>
        <p:blipFill>
          <a:blip r:embed="rId7">
            <a:alphaModFix/>
          </a:blip>
          <a:stretch>
            <a:fillRect/>
          </a:stretch>
        </p:blipFill>
        <p:spPr>
          <a:xfrm>
            <a:off x="4912175" y="2346050"/>
            <a:ext cx="3760400" cy="1195266"/>
          </a:xfrm>
          <a:prstGeom prst="rect">
            <a:avLst/>
          </a:prstGeom>
          <a:noFill/>
          <a:ln>
            <a:noFill/>
          </a:ln>
        </p:spPr>
      </p:pic>
      <p:pic>
        <p:nvPicPr>
          <p:cNvPr id="104" name="Google Shape;104;p15"/>
          <p:cNvPicPr preferRelativeResize="0"/>
          <p:nvPr/>
        </p:nvPicPr>
        <p:blipFill>
          <a:blip r:embed="rId8">
            <a:alphaModFix/>
          </a:blip>
          <a:stretch>
            <a:fillRect/>
          </a:stretch>
        </p:blipFill>
        <p:spPr>
          <a:xfrm>
            <a:off x="5149900" y="3599050"/>
            <a:ext cx="3604412" cy="1117375"/>
          </a:xfrm>
          <a:prstGeom prst="rect">
            <a:avLst/>
          </a:prstGeom>
          <a:noFill/>
          <a:ln>
            <a:noFill/>
          </a:ln>
        </p:spPr>
      </p:pic>
      <p:sp>
        <p:nvSpPr>
          <p:cNvPr id="105" name="Google Shape;105;p15"/>
          <p:cNvSpPr txBox="1"/>
          <p:nvPr/>
        </p:nvSpPr>
        <p:spPr>
          <a:xfrm>
            <a:off x="1370825" y="2703025"/>
            <a:ext cx="1454100" cy="2049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Generator</a:t>
            </a:r>
            <a:endParaRPr>
              <a:latin typeface="Roboto"/>
              <a:ea typeface="Roboto"/>
              <a:cs typeface="Roboto"/>
              <a:sym typeface="Roboto"/>
            </a:endParaRPr>
          </a:p>
        </p:txBody>
      </p:sp>
      <p:sp>
        <p:nvSpPr>
          <p:cNvPr id="106" name="Google Shape;106;p15"/>
          <p:cNvSpPr txBox="1"/>
          <p:nvPr/>
        </p:nvSpPr>
        <p:spPr>
          <a:xfrm>
            <a:off x="1370825" y="4625725"/>
            <a:ext cx="1454100" cy="2049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Discriminator</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152400" y="138600"/>
            <a:ext cx="5618700" cy="57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GAN Schema / GAN Lab</a:t>
            </a:r>
            <a:endParaRPr sz="3000"/>
          </a:p>
        </p:txBody>
      </p:sp>
      <p:pic>
        <p:nvPicPr>
          <p:cNvPr id="112" name="Google Shape;112;p16"/>
          <p:cNvPicPr preferRelativeResize="0"/>
          <p:nvPr/>
        </p:nvPicPr>
        <p:blipFill>
          <a:blip r:embed="rId3">
            <a:alphaModFix/>
          </a:blip>
          <a:stretch>
            <a:fillRect/>
          </a:stretch>
        </p:blipFill>
        <p:spPr>
          <a:xfrm>
            <a:off x="71250" y="982688"/>
            <a:ext cx="4159135" cy="3735750"/>
          </a:xfrm>
          <a:prstGeom prst="rect">
            <a:avLst/>
          </a:prstGeom>
          <a:noFill/>
          <a:ln>
            <a:noFill/>
          </a:ln>
        </p:spPr>
      </p:pic>
      <p:pic>
        <p:nvPicPr>
          <p:cNvPr id="113" name="Google Shape;113;p16"/>
          <p:cNvPicPr preferRelativeResize="0"/>
          <p:nvPr/>
        </p:nvPicPr>
        <p:blipFill>
          <a:blip r:embed="rId4">
            <a:alphaModFix/>
          </a:blip>
          <a:stretch>
            <a:fillRect/>
          </a:stretch>
        </p:blipFill>
        <p:spPr>
          <a:xfrm>
            <a:off x="4288074" y="1525913"/>
            <a:ext cx="4779726" cy="2649324"/>
          </a:xfrm>
          <a:prstGeom prst="rect">
            <a:avLst/>
          </a:prstGeom>
          <a:noFill/>
          <a:ln>
            <a:noFill/>
          </a:ln>
        </p:spPr>
      </p:pic>
      <p:sp>
        <p:nvSpPr>
          <p:cNvPr id="114" name="Google Shape;114;p16"/>
          <p:cNvSpPr txBox="1"/>
          <p:nvPr/>
        </p:nvSpPr>
        <p:spPr>
          <a:xfrm>
            <a:off x="4653275" y="4312550"/>
            <a:ext cx="42114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FFFF"/>
                </a:solidFill>
                <a:latin typeface="Roboto"/>
                <a:ea typeface="Roboto"/>
                <a:cs typeface="Roboto"/>
                <a:sym typeface="Roboto"/>
                <a:hlinkClick r:id="rId5"/>
              </a:rPr>
              <a:t>GAN Lab</a:t>
            </a:r>
            <a:r>
              <a:rPr lang="en">
                <a:solidFill>
                  <a:srgbClr val="FFFFFF"/>
                </a:solidFill>
                <a:latin typeface="Roboto"/>
                <a:ea typeface="Roboto"/>
                <a:cs typeface="Roboto"/>
                <a:sym typeface="Roboto"/>
              </a:rPr>
              <a:t> - Train GANs in browser, TF based</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115" name="Google Shape;115;p16"/>
          <p:cNvSpPr txBox="1"/>
          <p:nvPr/>
        </p:nvSpPr>
        <p:spPr>
          <a:xfrm>
            <a:off x="5582781" y="4595700"/>
            <a:ext cx="21903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rgbClr val="FFFFFF"/>
                </a:solidFill>
                <a:latin typeface="Roboto Condensed"/>
                <a:ea typeface="Roboto Condensed"/>
                <a:cs typeface="Roboto Condensed"/>
                <a:sym typeface="Roboto Condensed"/>
                <a:hlinkClick r:id="rId6"/>
              </a:rPr>
              <a:t>https://poloclub.github.io/ganlab/</a:t>
            </a:r>
            <a:endParaRPr sz="800">
              <a:solidFill>
                <a:srgbClr val="FFFFFF"/>
              </a:solidFill>
              <a:latin typeface="Roboto Condensed"/>
              <a:ea typeface="Roboto Condensed"/>
              <a:cs typeface="Roboto Condensed"/>
              <a:sym typeface="Roboto Condensed"/>
            </a:endParaRPr>
          </a:p>
        </p:txBody>
      </p:sp>
      <p:sp>
        <p:nvSpPr>
          <p:cNvPr id="116" name="Google Shape;116;p16"/>
          <p:cNvSpPr txBox="1"/>
          <p:nvPr/>
        </p:nvSpPr>
        <p:spPr>
          <a:xfrm>
            <a:off x="71249" y="4869600"/>
            <a:ext cx="5816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rgbClr val="FFFFFF"/>
                </a:solidFill>
                <a:latin typeface="Roboto Condensed"/>
                <a:ea typeface="Roboto Condensed"/>
                <a:cs typeface="Roboto Condensed"/>
                <a:sym typeface="Roboto Condensed"/>
                <a:hlinkClick r:id="rId7"/>
              </a:rPr>
              <a:t>https://towardsdatascience.com/explained-a-style-based-generator-architecture-for-gans-generating-and-tuning-realistic-6cb2be0f431</a:t>
            </a:r>
            <a:endParaRPr sz="800">
              <a:solidFill>
                <a:srgbClr val="FFFFFF"/>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150550" y="-40353"/>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u="sng">
                <a:solidFill>
                  <a:srgbClr val="FFFFFF"/>
                </a:solidFill>
                <a:hlinkClick r:id="rId3"/>
              </a:rPr>
              <a:t>Make ML Work</a:t>
            </a:r>
            <a:r>
              <a:rPr lang="en" sz="3000">
                <a:solidFill>
                  <a:srgbClr val="FFFFFF"/>
                </a:solidFill>
              </a:rPr>
              <a:t> - Ian Goodfellow@ICLR 2019</a:t>
            </a:r>
            <a:endParaRPr sz="3000">
              <a:solidFill>
                <a:srgbClr val="FFFFFF"/>
              </a:solidFill>
            </a:endParaRPr>
          </a:p>
        </p:txBody>
      </p:sp>
      <p:sp>
        <p:nvSpPr>
          <p:cNvPr id="122" name="Google Shape;122;p17"/>
          <p:cNvSpPr txBox="1"/>
          <p:nvPr>
            <p:ph idx="4294967295" type="body"/>
          </p:nvPr>
        </p:nvSpPr>
        <p:spPr>
          <a:xfrm>
            <a:off x="150550" y="624725"/>
            <a:ext cx="7515000" cy="4255200"/>
          </a:xfrm>
          <a:prstGeom prst="rect">
            <a:avLst/>
          </a:prstGeom>
        </p:spPr>
        <p:txBody>
          <a:bodyPr anchorCtr="0" anchor="t" bIns="91425" lIns="91425" spcFirstLastPara="1" rIns="91425" wrap="square" tIns="91425">
            <a:noAutofit/>
          </a:bodyPr>
          <a:lstStyle/>
          <a:p>
            <a:pPr indent="-317500" lvl="0" marL="457200" rtl="0" algn="l">
              <a:lnSpc>
                <a:spcPct val="133333"/>
              </a:lnSpc>
              <a:spcBef>
                <a:spcPts val="0"/>
              </a:spcBef>
              <a:spcAft>
                <a:spcPts val="0"/>
              </a:spcAft>
              <a:buClr>
                <a:srgbClr val="FFFFFF"/>
              </a:buClr>
              <a:buSzPts val="1400"/>
              <a:buChar char="●"/>
            </a:pPr>
            <a:r>
              <a:rPr lang="en" sz="1400">
                <a:solidFill>
                  <a:srgbClr val="FFFFFF"/>
                </a:solidFill>
              </a:rPr>
              <a:t>Generative Models</a:t>
            </a:r>
            <a:endParaRPr sz="1400">
              <a:solidFill>
                <a:srgbClr val="FFFFFF"/>
              </a:solidFill>
            </a:endParaRPr>
          </a:p>
          <a:p>
            <a:pPr indent="-317500" lvl="1" marL="914400" rtl="0" algn="l">
              <a:lnSpc>
                <a:spcPct val="133333"/>
              </a:lnSpc>
              <a:spcBef>
                <a:spcPts val="0"/>
              </a:spcBef>
              <a:spcAft>
                <a:spcPts val="0"/>
              </a:spcAft>
              <a:buClr>
                <a:schemeClr val="lt1"/>
              </a:buClr>
              <a:buSzPts val="1400"/>
              <a:buChar char="○"/>
            </a:pPr>
            <a:r>
              <a:rPr lang="en">
                <a:solidFill>
                  <a:schemeClr val="lt1"/>
                </a:solidFill>
              </a:rPr>
              <a:t>Sample Generation (Face Generation - GAN to BigGAN) </a:t>
            </a:r>
            <a:endParaRPr>
              <a:solidFill>
                <a:schemeClr val="lt1"/>
              </a:solidFill>
            </a:endParaRPr>
          </a:p>
          <a:p>
            <a:pPr indent="-317500" lvl="1" marL="914400" rtl="0" algn="l">
              <a:lnSpc>
                <a:spcPct val="133333"/>
              </a:lnSpc>
              <a:spcBef>
                <a:spcPts val="0"/>
              </a:spcBef>
              <a:spcAft>
                <a:spcPts val="0"/>
              </a:spcAft>
              <a:buClr>
                <a:schemeClr val="lt1"/>
              </a:buClr>
              <a:buSzPts val="1400"/>
              <a:buChar char="○"/>
            </a:pPr>
            <a:r>
              <a:rPr lang="en">
                <a:solidFill>
                  <a:schemeClr val="lt1"/>
                </a:solidFill>
              </a:rPr>
              <a:t>Image Translation (Unsupervised - CGAN - pix2pix, CycleGAN)</a:t>
            </a:r>
            <a:endParaRPr>
              <a:solidFill>
                <a:schemeClr val="lt1"/>
              </a:solidFill>
            </a:endParaRPr>
          </a:p>
          <a:p>
            <a:pPr indent="-317500" lvl="1" marL="914400" rtl="0" algn="l">
              <a:lnSpc>
                <a:spcPct val="133333"/>
              </a:lnSpc>
              <a:spcBef>
                <a:spcPts val="0"/>
              </a:spcBef>
              <a:spcAft>
                <a:spcPts val="0"/>
              </a:spcAft>
              <a:buClr>
                <a:schemeClr val="lt1"/>
              </a:buClr>
              <a:buSzPts val="1400"/>
              <a:buChar char="○"/>
            </a:pPr>
            <a:r>
              <a:rPr lang="en">
                <a:solidFill>
                  <a:schemeClr val="lt1"/>
                </a:solidFill>
              </a:rPr>
              <a:t>Video to Video Synthesis (vid2vid, Everybody Dance Now)</a:t>
            </a:r>
            <a:endParaRPr>
              <a:solidFill>
                <a:schemeClr val="lt1"/>
              </a:solidFill>
            </a:endParaRPr>
          </a:p>
          <a:p>
            <a:pPr indent="-317500" lvl="1" marL="914400" rtl="0" algn="l">
              <a:lnSpc>
                <a:spcPct val="133333"/>
              </a:lnSpc>
              <a:spcBef>
                <a:spcPts val="0"/>
              </a:spcBef>
              <a:spcAft>
                <a:spcPts val="0"/>
              </a:spcAft>
              <a:buClr>
                <a:schemeClr val="lt1"/>
              </a:buClr>
              <a:buSzPts val="1400"/>
              <a:buChar char="○"/>
            </a:pPr>
            <a:r>
              <a:rPr lang="en">
                <a:solidFill>
                  <a:schemeClr val="lt1"/>
                </a:solidFill>
              </a:rPr>
              <a:t>Photorealistic Expression (GauGAN, SPADE)</a:t>
            </a:r>
            <a:endParaRPr>
              <a:solidFill>
                <a:schemeClr val="lt1"/>
              </a:solidFill>
            </a:endParaRPr>
          </a:p>
          <a:p>
            <a:pPr indent="-317500" lvl="1" marL="914400" rtl="0" algn="l">
              <a:lnSpc>
                <a:spcPct val="133333"/>
              </a:lnSpc>
              <a:spcBef>
                <a:spcPts val="0"/>
              </a:spcBef>
              <a:spcAft>
                <a:spcPts val="0"/>
              </a:spcAft>
              <a:buClr>
                <a:schemeClr val="lt1"/>
              </a:buClr>
              <a:buSzPts val="1400"/>
              <a:buChar char="○"/>
            </a:pPr>
            <a:r>
              <a:rPr lang="en">
                <a:solidFill>
                  <a:schemeClr val="lt1"/>
                </a:solidFill>
              </a:rPr>
              <a:t>GANufacturing (Physical 3D printed dental crown)</a:t>
            </a:r>
            <a:endParaRPr>
              <a:solidFill>
                <a:schemeClr val="lt1"/>
              </a:solidFill>
            </a:endParaRPr>
          </a:p>
          <a:p>
            <a:pPr indent="-317500" lvl="1" marL="914400" rtl="0" algn="l">
              <a:lnSpc>
                <a:spcPct val="133333"/>
              </a:lnSpc>
              <a:spcBef>
                <a:spcPts val="0"/>
              </a:spcBef>
              <a:spcAft>
                <a:spcPts val="0"/>
              </a:spcAft>
              <a:buClr>
                <a:schemeClr val="lt1"/>
              </a:buClr>
              <a:buSzPts val="1400"/>
              <a:buChar char="○"/>
            </a:pPr>
            <a:r>
              <a:rPr lang="en">
                <a:solidFill>
                  <a:schemeClr val="lt1"/>
                </a:solidFill>
              </a:rPr>
              <a:t>New area - GANs for Fashion</a:t>
            </a:r>
            <a:endParaRPr>
              <a:solidFill>
                <a:schemeClr val="lt1"/>
              </a:solidFill>
            </a:endParaRPr>
          </a:p>
          <a:p>
            <a:pPr indent="-317500" lvl="0" marL="457200" rtl="0" algn="l">
              <a:lnSpc>
                <a:spcPct val="133333"/>
              </a:lnSpc>
              <a:spcBef>
                <a:spcPts val="0"/>
              </a:spcBef>
              <a:spcAft>
                <a:spcPts val="0"/>
              </a:spcAft>
              <a:buClr>
                <a:srgbClr val="FFFFFF"/>
              </a:buClr>
              <a:buSzPts val="1400"/>
              <a:buChar char="●"/>
            </a:pPr>
            <a:r>
              <a:rPr lang="en" sz="1400">
                <a:solidFill>
                  <a:srgbClr val="FFFFFF"/>
                </a:solidFill>
              </a:rPr>
              <a:t>Security (</a:t>
            </a:r>
            <a:r>
              <a:rPr lang="en" sz="1400">
                <a:solidFill>
                  <a:srgbClr val="FFFFFF"/>
                </a:solidFill>
              </a:rPr>
              <a:t>Adversarial</a:t>
            </a:r>
            <a:r>
              <a:rPr lang="en" sz="1400">
                <a:solidFill>
                  <a:srgbClr val="FFFFFF"/>
                </a:solidFill>
              </a:rPr>
              <a:t> training for robust classifiers) </a:t>
            </a:r>
            <a:endParaRPr sz="1400">
              <a:solidFill>
                <a:srgbClr val="FFFFFF"/>
              </a:solidFill>
            </a:endParaRPr>
          </a:p>
          <a:p>
            <a:pPr indent="-317500" lvl="0" marL="457200" rtl="0" algn="l">
              <a:lnSpc>
                <a:spcPct val="133333"/>
              </a:lnSpc>
              <a:spcBef>
                <a:spcPts val="0"/>
              </a:spcBef>
              <a:spcAft>
                <a:spcPts val="0"/>
              </a:spcAft>
              <a:buClr>
                <a:schemeClr val="lt1"/>
              </a:buClr>
              <a:buSzPts val="1400"/>
              <a:buChar char="●"/>
            </a:pPr>
            <a:r>
              <a:rPr lang="en" sz="1400">
                <a:solidFill>
                  <a:schemeClr val="lt1"/>
                </a:solidFill>
              </a:rPr>
              <a:t>Model-based Optimization (Design DNA to optimize protein)</a:t>
            </a:r>
            <a:endParaRPr sz="1400">
              <a:solidFill>
                <a:schemeClr val="lt1"/>
              </a:solidFill>
            </a:endParaRPr>
          </a:p>
          <a:p>
            <a:pPr indent="-317500" lvl="0" marL="457200" rtl="0" algn="l">
              <a:lnSpc>
                <a:spcPct val="133333"/>
              </a:lnSpc>
              <a:spcBef>
                <a:spcPts val="0"/>
              </a:spcBef>
              <a:spcAft>
                <a:spcPts val="0"/>
              </a:spcAft>
              <a:buClr>
                <a:srgbClr val="FFFFFF"/>
              </a:buClr>
              <a:buSzPts val="1400"/>
              <a:buChar char="●"/>
            </a:pPr>
            <a:r>
              <a:rPr lang="en" sz="1400">
                <a:solidFill>
                  <a:srgbClr val="FFFFFF"/>
                </a:solidFill>
              </a:rPr>
              <a:t>Reinforcement Learning (Self-Play) </a:t>
            </a:r>
            <a:endParaRPr sz="1400">
              <a:solidFill>
                <a:srgbClr val="FFFFFF"/>
              </a:solidFill>
            </a:endParaRPr>
          </a:p>
          <a:p>
            <a:pPr indent="-317500" lvl="0" marL="457200" rtl="0" algn="l">
              <a:lnSpc>
                <a:spcPct val="133333"/>
              </a:lnSpc>
              <a:spcBef>
                <a:spcPts val="0"/>
              </a:spcBef>
              <a:spcAft>
                <a:spcPts val="0"/>
              </a:spcAft>
              <a:buClr>
                <a:srgbClr val="FFFFFF"/>
              </a:buClr>
              <a:buSzPts val="1400"/>
              <a:buChar char="●"/>
            </a:pPr>
            <a:r>
              <a:rPr lang="en" sz="1400">
                <a:solidFill>
                  <a:srgbClr val="FFFFFF"/>
                </a:solidFill>
              </a:rPr>
              <a:t>Extreme Reliability (Robustness - Air traffic control, Surgery robot)</a:t>
            </a:r>
            <a:endParaRPr sz="1400">
              <a:solidFill>
                <a:srgbClr val="FFFFFF"/>
              </a:solidFill>
            </a:endParaRPr>
          </a:p>
          <a:p>
            <a:pPr indent="-317500" lvl="0" marL="457200" rtl="0" algn="l">
              <a:lnSpc>
                <a:spcPct val="133333"/>
              </a:lnSpc>
              <a:spcBef>
                <a:spcPts val="0"/>
              </a:spcBef>
              <a:spcAft>
                <a:spcPts val="0"/>
              </a:spcAft>
              <a:buClr>
                <a:srgbClr val="FFFFFF"/>
              </a:buClr>
              <a:buSzPts val="1400"/>
              <a:buChar char="●"/>
            </a:pPr>
            <a:r>
              <a:rPr lang="en" sz="1400">
                <a:solidFill>
                  <a:srgbClr val="FFFFFF"/>
                </a:solidFill>
              </a:rPr>
              <a:t>Label efficiency (Multiple outcomes from discriminator) </a:t>
            </a:r>
            <a:endParaRPr sz="1400">
              <a:solidFill>
                <a:srgbClr val="FFFFFF"/>
              </a:solidFill>
            </a:endParaRPr>
          </a:p>
          <a:p>
            <a:pPr indent="-317500" lvl="0" marL="457200" rtl="0" algn="l">
              <a:lnSpc>
                <a:spcPct val="133333"/>
              </a:lnSpc>
              <a:spcBef>
                <a:spcPts val="0"/>
              </a:spcBef>
              <a:spcAft>
                <a:spcPts val="0"/>
              </a:spcAft>
              <a:buClr>
                <a:srgbClr val="FFFFFF"/>
              </a:buClr>
              <a:buSzPts val="1400"/>
              <a:buChar char="●"/>
            </a:pPr>
            <a:r>
              <a:rPr lang="en" sz="1400">
                <a:solidFill>
                  <a:srgbClr val="FFFFFF"/>
                </a:solidFill>
              </a:rPr>
              <a:t>Domain Adoption (Person ReID, Eye samples, Robots training, Sim - Real) </a:t>
            </a:r>
            <a:endParaRPr sz="1400">
              <a:solidFill>
                <a:srgbClr val="FFFFFF"/>
              </a:solidFill>
            </a:endParaRPr>
          </a:p>
          <a:p>
            <a:pPr indent="-317500" lvl="0" marL="457200" rtl="0" algn="l">
              <a:lnSpc>
                <a:spcPct val="133333"/>
              </a:lnSpc>
              <a:spcBef>
                <a:spcPts val="0"/>
              </a:spcBef>
              <a:spcAft>
                <a:spcPts val="0"/>
              </a:spcAft>
              <a:buClr>
                <a:srgbClr val="FFFFFF"/>
              </a:buClr>
              <a:buSzPts val="1400"/>
              <a:buChar char="●"/>
            </a:pPr>
            <a:r>
              <a:rPr lang="en" sz="1400">
                <a:solidFill>
                  <a:srgbClr val="FFFFFF"/>
                </a:solidFill>
              </a:rPr>
              <a:t>Fairness, Accountability and </a:t>
            </a:r>
            <a:r>
              <a:rPr lang="en" sz="1400">
                <a:solidFill>
                  <a:srgbClr val="FFFFFF"/>
                </a:solidFill>
              </a:rPr>
              <a:t>Transparency</a:t>
            </a:r>
            <a:r>
              <a:rPr lang="en" sz="1400">
                <a:solidFill>
                  <a:srgbClr val="FFFFFF"/>
                </a:solidFill>
              </a:rPr>
              <a:t> (</a:t>
            </a:r>
            <a:r>
              <a:rPr lang="en" sz="1400">
                <a:solidFill>
                  <a:schemeClr val="lt1"/>
                </a:solidFill>
              </a:rPr>
              <a:t>Improving interpretability)</a:t>
            </a:r>
            <a:endParaRPr sz="1400">
              <a:solidFill>
                <a:srgbClr val="FFFFFF"/>
              </a:solidFill>
            </a:endParaRPr>
          </a:p>
          <a:p>
            <a:pPr indent="-317500" lvl="0" marL="457200" rtl="0" algn="l">
              <a:lnSpc>
                <a:spcPct val="133333"/>
              </a:lnSpc>
              <a:spcBef>
                <a:spcPts val="0"/>
              </a:spcBef>
              <a:spcAft>
                <a:spcPts val="0"/>
              </a:spcAft>
              <a:buClr>
                <a:srgbClr val="FFFFFF"/>
              </a:buClr>
              <a:buSzPts val="1400"/>
              <a:buChar char="●"/>
            </a:pPr>
            <a:r>
              <a:rPr lang="en" sz="1400">
                <a:solidFill>
                  <a:srgbClr val="FFFFFF"/>
                </a:solidFill>
              </a:rPr>
              <a:t>Neuroscience (More understanding of how brain works)</a:t>
            </a:r>
            <a:endParaRPr sz="1400">
              <a:solidFill>
                <a:srgbClr val="FFFFFF"/>
              </a:solidFill>
            </a:endParaRPr>
          </a:p>
        </p:txBody>
      </p:sp>
      <p:sp>
        <p:nvSpPr>
          <p:cNvPr id="123" name="Google Shape;123;p17"/>
          <p:cNvSpPr txBox="1"/>
          <p:nvPr/>
        </p:nvSpPr>
        <p:spPr>
          <a:xfrm>
            <a:off x="6693725" y="4801800"/>
            <a:ext cx="2369700" cy="27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u="sng">
                <a:solidFill>
                  <a:schemeClr val="hlink"/>
                </a:solidFill>
                <a:latin typeface="Roboto Condensed"/>
                <a:ea typeface="Roboto Condensed"/>
                <a:cs typeface="Roboto Condensed"/>
                <a:sym typeface="Roboto Condensed"/>
                <a:hlinkClick r:id="rId4"/>
              </a:rPr>
              <a:t>https://www.youtube.com/watch?v=sucqskXRkss</a:t>
            </a:r>
            <a:endParaRPr sz="800">
              <a:solidFill>
                <a:srgbClr val="FFFFFF"/>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152400" y="1845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Progress on Face Generation</a:t>
            </a:r>
            <a:endParaRPr/>
          </a:p>
          <a:p>
            <a:pPr indent="0" lvl="0" marL="0" rtl="0" algn="l">
              <a:spcBef>
                <a:spcPts val="0"/>
              </a:spcBef>
              <a:spcAft>
                <a:spcPts val="0"/>
              </a:spcAft>
              <a:buNone/>
            </a:pPr>
            <a:r>
              <a:t/>
            </a:r>
            <a:endParaRPr b="1" sz="1200">
              <a:solidFill>
                <a:srgbClr val="000000"/>
              </a:solidFill>
            </a:endParaRPr>
          </a:p>
          <a:p>
            <a:pPr indent="0" lvl="0" marL="0" rtl="0" algn="l">
              <a:spcBef>
                <a:spcPts val="0"/>
              </a:spcBef>
              <a:spcAft>
                <a:spcPts val="0"/>
              </a:spcAft>
              <a:buNone/>
            </a:pPr>
            <a:r>
              <a:rPr b="1" lang="en" sz="1600">
                <a:solidFill>
                  <a:srgbClr val="000000"/>
                </a:solidFill>
              </a:rPr>
              <a:t>         </a:t>
            </a:r>
            <a:r>
              <a:rPr b="1" lang="en" sz="1600">
                <a:solidFill>
                  <a:srgbClr val="000000"/>
                </a:solidFill>
              </a:rPr>
              <a:t>GAN               DCGAN                 CoGAN                         ProGAN                              StyleGAN</a:t>
            </a:r>
            <a:endParaRPr b="1" sz="1600"/>
          </a:p>
        </p:txBody>
      </p:sp>
      <p:pic>
        <p:nvPicPr>
          <p:cNvPr id="129" name="Google Shape;129;p18"/>
          <p:cNvPicPr preferRelativeResize="0"/>
          <p:nvPr/>
        </p:nvPicPr>
        <p:blipFill>
          <a:blip r:embed="rId3">
            <a:alphaModFix/>
          </a:blip>
          <a:stretch>
            <a:fillRect/>
          </a:stretch>
        </p:blipFill>
        <p:spPr>
          <a:xfrm>
            <a:off x="152400" y="1170200"/>
            <a:ext cx="8839200" cy="3576662"/>
          </a:xfrm>
          <a:prstGeom prst="rect">
            <a:avLst/>
          </a:prstGeom>
          <a:noFill/>
          <a:ln>
            <a:noFill/>
          </a:ln>
        </p:spPr>
      </p:pic>
      <p:sp>
        <p:nvSpPr>
          <p:cNvPr id="130" name="Google Shape;130;p18"/>
          <p:cNvSpPr txBox="1"/>
          <p:nvPr/>
        </p:nvSpPr>
        <p:spPr>
          <a:xfrm>
            <a:off x="5295825" y="4733400"/>
            <a:ext cx="3848100" cy="41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Roboto Condensed"/>
                <a:ea typeface="Roboto Condensed"/>
                <a:cs typeface="Roboto Condensed"/>
                <a:sym typeface="Roboto Condensed"/>
              </a:rPr>
              <a:t>Checkout</a:t>
            </a:r>
            <a:r>
              <a:rPr lang="en" sz="1200">
                <a:latin typeface="Roboto Condensed"/>
                <a:ea typeface="Roboto Condensed"/>
                <a:cs typeface="Roboto Condensed"/>
                <a:sym typeface="Roboto Condensed"/>
              </a:rPr>
              <a:t> - </a:t>
            </a:r>
            <a:r>
              <a:rPr lang="en" sz="1350" u="sng">
                <a:solidFill>
                  <a:schemeClr val="hlink"/>
                </a:solidFill>
                <a:highlight>
                  <a:srgbClr val="FCFCFC"/>
                </a:highlight>
                <a:latin typeface="Georgia"/>
                <a:ea typeface="Georgia"/>
                <a:cs typeface="Georgia"/>
                <a:sym typeface="Georgia"/>
                <a:hlinkClick r:id="rId4"/>
              </a:rPr>
              <a:t>This Person Does Not Exist</a:t>
            </a:r>
            <a:endParaRPr/>
          </a:p>
        </p:txBody>
      </p:sp>
      <p:sp>
        <p:nvSpPr>
          <p:cNvPr id="131" name="Google Shape;131;p18"/>
          <p:cNvSpPr txBox="1"/>
          <p:nvPr/>
        </p:nvSpPr>
        <p:spPr>
          <a:xfrm>
            <a:off x="0" y="4869600"/>
            <a:ext cx="4806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Roboto Condensed"/>
                <a:ea typeface="Roboto Condensed"/>
                <a:cs typeface="Roboto Condensed"/>
                <a:sym typeface="Roboto Condensed"/>
                <a:hlinkClick r:id="rId5"/>
              </a:rPr>
              <a:t>https://twitter.com/goodfellow_ian/status/1084973596236144640?lang=en</a:t>
            </a:r>
            <a:endParaRPr sz="800">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100350" y="83249"/>
            <a:ext cx="8222100" cy="60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ProGAN</a:t>
            </a:r>
            <a:endParaRPr sz="3000"/>
          </a:p>
        </p:txBody>
      </p:sp>
      <p:pic>
        <p:nvPicPr>
          <p:cNvPr id="137" name="Google Shape;137;p19"/>
          <p:cNvPicPr preferRelativeResize="0"/>
          <p:nvPr/>
        </p:nvPicPr>
        <p:blipFill>
          <a:blip r:embed="rId3">
            <a:alphaModFix/>
          </a:blip>
          <a:stretch>
            <a:fillRect/>
          </a:stretch>
        </p:blipFill>
        <p:spPr>
          <a:xfrm>
            <a:off x="63250" y="1154200"/>
            <a:ext cx="4381474" cy="2225500"/>
          </a:xfrm>
          <a:prstGeom prst="rect">
            <a:avLst/>
          </a:prstGeom>
          <a:noFill/>
          <a:ln>
            <a:noFill/>
          </a:ln>
        </p:spPr>
      </p:pic>
      <p:sp>
        <p:nvSpPr>
          <p:cNvPr id="138" name="Google Shape;138;p19"/>
          <p:cNvSpPr txBox="1"/>
          <p:nvPr/>
        </p:nvSpPr>
        <p:spPr>
          <a:xfrm>
            <a:off x="162450" y="3981375"/>
            <a:ext cx="8819100" cy="6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Breakthrough with </a:t>
            </a:r>
            <a:r>
              <a:rPr lang="en" sz="1800">
                <a:solidFill>
                  <a:srgbClr val="FFFFFF"/>
                </a:solidFill>
                <a:latin typeface="Roboto"/>
                <a:ea typeface="Roboto"/>
                <a:cs typeface="Roboto"/>
                <a:sym typeface="Roboto"/>
              </a:rPr>
              <a:t>NVIDIA’s </a:t>
            </a:r>
            <a:r>
              <a:rPr b="1" lang="en" sz="1800">
                <a:solidFill>
                  <a:srgbClr val="FFFFFF"/>
                </a:solidFill>
                <a:latin typeface="Roboto"/>
                <a:ea typeface="Roboto"/>
                <a:cs typeface="Roboto"/>
                <a:sym typeface="Roboto"/>
              </a:rPr>
              <a:t>ProGAN</a:t>
            </a:r>
            <a:r>
              <a:rPr lang="en" sz="1800">
                <a:solidFill>
                  <a:srgbClr val="FFFFFF"/>
                </a:solidFill>
                <a:latin typeface="Roboto"/>
                <a:ea typeface="Roboto"/>
                <a:cs typeface="Roboto"/>
                <a:sym typeface="Roboto"/>
              </a:rPr>
              <a:t> progressive training – it starts by training the generator and the discriminator with a very low resolution image (e.g. 4×4) and adds a higher resolution layer every time [0 to 14 days for 1024x1024]</a:t>
            </a:r>
            <a:endParaRPr>
              <a:latin typeface="Roboto"/>
              <a:ea typeface="Roboto"/>
              <a:cs typeface="Roboto"/>
              <a:sym typeface="Roboto"/>
            </a:endParaRPr>
          </a:p>
        </p:txBody>
      </p:sp>
      <p:pic>
        <p:nvPicPr>
          <p:cNvPr id="139" name="Google Shape;139;p19"/>
          <p:cNvPicPr preferRelativeResize="0"/>
          <p:nvPr/>
        </p:nvPicPr>
        <p:blipFill>
          <a:blip r:embed="rId4">
            <a:alphaModFix/>
          </a:blip>
          <a:stretch>
            <a:fillRect/>
          </a:stretch>
        </p:blipFill>
        <p:spPr>
          <a:xfrm>
            <a:off x="4559900" y="996073"/>
            <a:ext cx="4475774" cy="2541750"/>
          </a:xfrm>
          <a:prstGeom prst="rect">
            <a:avLst/>
          </a:prstGeom>
          <a:noFill/>
          <a:ln>
            <a:noFill/>
          </a:ln>
        </p:spPr>
      </p:pic>
      <p:sp>
        <p:nvSpPr>
          <p:cNvPr id="140" name="Google Shape;140;p19"/>
          <p:cNvSpPr txBox="1"/>
          <p:nvPr/>
        </p:nvSpPr>
        <p:spPr>
          <a:xfrm>
            <a:off x="0" y="4869600"/>
            <a:ext cx="4806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Roboto Condensed"/>
                <a:ea typeface="Roboto Condensed"/>
                <a:cs typeface="Roboto Condensed"/>
                <a:sym typeface="Roboto Condensed"/>
                <a:hlinkClick r:id="rId5"/>
              </a:rPr>
              <a:t>https://towardsdatascience.com/progan-how-nvidia-generated-images-of-unprecedented-quality-51c98ec2cbd2</a:t>
            </a:r>
            <a:endParaRPr sz="800">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descr="Paper (PDF):&#10;http://stylegan.xyz/paper&#10;&#10;Authors:&#10;Tero Karras (NVIDIA)&#10;Samuli Laine (NVIDIA)&#10;Timo Aila (NVIDIA)&#10;&#10;Abstract:&#10;We propose an alternative generator architecture for generative adversarial networks, borrowing from style transfer literature. The new architecture leads to an automatically learned, unsupervised separation of high-level attributes (e.g., pose and identity when trained on human faces) and stochastic variation in the generated images (e.g., freckles, hair), and it enables intuitive, scale-specific control of the synthesis. The new generator improves the state-of-the-art in terms of traditional distribution quality metrics, leads to demonstrably better interpolation properties, and also better disentangles the latent factors of variation. To quantify interpolation quality and disentanglement, we propose two new, automated methods that are applicable to any generator architecture. Finally, we introduce a new, highly varied and high-quality dataset of human faces." id="145" name="Google Shape;145;p20" title="A Style-Based Generator Architecture for Generative Adversarial Networks">
            <a:hlinkClick r:id="rId3"/>
          </p:cNvPr>
          <p:cNvPicPr preferRelativeResize="0"/>
          <p:nvPr/>
        </p:nvPicPr>
        <p:blipFill>
          <a:blip r:embed="rId4">
            <a:alphaModFix/>
          </a:blip>
          <a:stretch>
            <a:fillRect/>
          </a:stretch>
        </p:blipFill>
        <p:spPr>
          <a:xfrm>
            <a:off x="278650" y="188050"/>
            <a:ext cx="3815400" cy="2861525"/>
          </a:xfrm>
          <a:prstGeom prst="rect">
            <a:avLst/>
          </a:prstGeom>
          <a:noFill/>
          <a:ln>
            <a:noFill/>
          </a:ln>
        </p:spPr>
      </p:pic>
      <p:sp>
        <p:nvSpPr>
          <p:cNvPr id="146" name="Google Shape;146;p20"/>
          <p:cNvSpPr txBox="1"/>
          <p:nvPr/>
        </p:nvSpPr>
        <p:spPr>
          <a:xfrm>
            <a:off x="4578800" y="0"/>
            <a:ext cx="4474800" cy="41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StyleGAN</a:t>
            </a:r>
            <a:endParaRPr sz="16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t/>
            </a:r>
            <a:endParaRPr>
              <a:solidFill>
                <a:schemeClr val="dk2"/>
              </a:solidFill>
              <a:latin typeface="Roboto"/>
              <a:ea typeface="Roboto"/>
              <a:cs typeface="Roboto"/>
              <a:sym typeface="Roboto"/>
            </a:endParaRPr>
          </a:p>
          <a:p>
            <a:pPr indent="0" lvl="0" marL="0" marR="0" rtl="0" algn="l">
              <a:lnSpc>
                <a:spcPct val="115000"/>
              </a:lnSpc>
              <a:spcBef>
                <a:spcPts val="1600"/>
              </a:spcBef>
              <a:spcAft>
                <a:spcPts val="0"/>
              </a:spcAft>
              <a:buNone/>
            </a:pPr>
            <a:r>
              <a:rPr lang="en">
                <a:solidFill>
                  <a:schemeClr val="dk2"/>
                </a:solidFill>
                <a:latin typeface="Roboto"/>
                <a:ea typeface="Roboto"/>
                <a:cs typeface="Roboto"/>
                <a:sym typeface="Roboto"/>
              </a:rPr>
              <a:t> technique for generating high quality, realistic images. Control different visual features of the image based on resolution</a:t>
            </a:r>
            <a:endParaRPr>
              <a:solidFill>
                <a:schemeClr val="dk2"/>
              </a:solidFill>
              <a:latin typeface="Roboto"/>
              <a:ea typeface="Roboto"/>
              <a:cs typeface="Roboto"/>
              <a:sym typeface="Roboto"/>
            </a:endParaRPr>
          </a:p>
          <a:p>
            <a:pPr indent="0" lvl="0" marL="0" marR="0" rtl="0" algn="l">
              <a:lnSpc>
                <a:spcPct val="115000"/>
              </a:lnSpc>
              <a:spcBef>
                <a:spcPts val="1600"/>
              </a:spcBef>
              <a:spcAft>
                <a:spcPts val="0"/>
              </a:spcAft>
              <a:buNone/>
            </a:pPr>
            <a:r>
              <a:rPr b="1" lang="en">
                <a:solidFill>
                  <a:schemeClr val="dk2"/>
                </a:solidFill>
                <a:latin typeface="Roboto"/>
                <a:ea typeface="Roboto"/>
                <a:cs typeface="Roboto"/>
                <a:sym typeface="Roboto"/>
              </a:rPr>
              <a:t>Face Generation - </a:t>
            </a:r>
            <a:endParaRPr b="1">
              <a:solidFill>
                <a:schemeClr val="dk2"/>
              </a:solidFill>
              <a:latin typeface="Roboto"/>
              <a:ea typeface="Roboto"/>
              <a:cs typeface="Roboto"/>
              <a:sym typeface="Roboto"/>
            </a:endParaRPr>
          </a:p>
          <a:p>
            <a:pPr indent="-317500" lvl="0" marL="457200" marR="0" rtl="0" algn="l">
              <a:lnSpc>
                <a:spcPct val="115000"/>
              </a:lnSpc>
              <a:spcBef>
                <a:spcPts val="1600"/>
              </a:spcBef>
              <a:spcAft>
                <a:spcPts val="0"/>
              </a:spcAft>
              <a:buClr>
                <a:schemeClr val="dk2"/>
              </a:buClr>
              <a:buSzPts val="1400"/>
              <a:buFont typeface="Roboto"/>
              <a:buAutoNum type="arabicPeriod"/>
            </a:pPr>
            <a:r>
              <a:rPr b="1" lang="en">
                <a:solidFill>
                  <a:schemeClr val="dk2"/>
                </a:solidFill>
                <a:latin typeface="Roboto"/>
                <a:ea typeface="Roboto"/>
                <a:cs typeface="Roboto"/>
                <a:sym typeface="Roboto"/>
              </a:rPr>
              <a:t>Coarse</a:t>
            </a:r>
            <a:r>
              <a:rPr lang="en">
                <a:solidFill>
                  <a:schemeClr val="dk2"/>
                </a:solidFill>
                <a:latin typeface="Roboto"/>
                <a:ea typeface="Roboto"/>
                <a:cs typeface="Roboto"/>
                <a:sym typeface="Roboto"/>
              </a:rPr>
              <a:t> – resolution of up to 8x8 – affects pose, general hair style, face shape etc</a:t>
            </a:r>
            <a:endParaRPr>
              <a:solidFill>
                <a:schemeClr val="dk2"/>
              </a:solidFill>
              <a:latin typeface="Roboto"/>
              <a:ea typeface="Roboto"/>
              <a:cs typeface="Roboto"/>
              <a:sym typeface="Roboto"/>
            </a:endParaRPr>
          </a:p>
          <a:p>
            <a:pPr indent="-317500" lvl="0" marL="457200" marR="0" rtl="0" algn="l">
              <a:lnSpc>
                <a:spcPct val="115000"/>
              </a:lnSpc>
              <a:spcBef>
                <a:spcPts val="0"/>
              </a:spcBef>
              <a:spcAft>
                <a:spcPts val="0"/>
              </a:spcAft>
              <a:buClr>
                <a:schemeClr val="dk2"/>
              </a:buClr>
              <a:buSzPts val="1400"/>
              <a:buFont typeface="Roboto"/>
              <a:buAutoNum type="arabicPeriod"/>
            </a:pPr>
            <a:r>
              <a:rPr b="1" lang="en">
                <a:solidFill>
                  <a:schemeClr val="dk2"/>
                </a:solidFill>
                <a:latin typeface="Roboto"/>
                <a:ea typeface="Roboto"/>
                <a:cs typeface="Roboto"/>
                <a:sym typeface="Roboto"/>
              </a:rPr>
              <a:t>Middle</a:t>
            </a:r>
            <a:r>
              <a:rPr lang="en">
                <a:solidFill>
                  <a:schemeClr val="dk2"/>
                </a:solidFill>
                <a:latin typeface="Roboto"/>
                <a:ea typeface="Roboto"/>
                <a:cs typeface="Roboto"/>
                <a:sym typeface="Roboto"/>
              </a:rPr>
              <a:t> – resolution of 16x16 to 32x32  – affects finer facial features, hair style, eyes open/closed, etc.</a:t>
            </a:r>
            <a:endParaRPr>
              <a:solidFill>
                <a:schemeClr val="dk2"/>
              </a:solidFill>
              <a:latin typeface="Roboto"/>
              <a:ea typeface="Roboto"/>
              <a:cs typeface="Roboto"/>
              <a:sym typeface="Roboto"/>
            </a:endParaRPr>
          </a:p>
          <a:p>
            <a:pPr indent="-317500" lvl="0" marL="457200" marR="0" rtl="0" algn="l">
              <a:lnSpc>
                <a:spcPct val="115000"/>
              </a:lnSpc>
              <a:spcBef>
                <a:spcPts val="0"/>
              </a:spcBef>
              <a:spcAft>
                <a:spcPts val="0"/>
              </a:spcAft>
              <a:buClr>
                <a:schemeClr val="dk2"/>
              </a:buClr>
              <a:buSzPts val="1400"/>
              <a:buFont typeface="Roboto"/>
              <a:buAutoNum type="arabicPeriod"/>
            </a:pPr>
            <a:r>
              <a:rPr b="1" lang="en">
                <a:solidFill>
                  <a:schemeClr val="dk2"/>
                </a:solidFill>
                <a:latin typeface="Roboto"/>
                <a:ea typeface="Roboto"/>
                <a:cs typeface="Roboto"/>
                <a:sym typeface="Roboto"/>
              </a:rPr>
              <a:t>Fine</a:t>
            </a:r>
            <a:r>
              <a:rPr lang="en">
                <a:solidFill>
                  <a:schemeClr val="dk2"/>
                </a:solidFill>
                <a:latin typeface="Roboto"/>
                <a:ea typeface="Roboto"/>
                <a:cs typeface="Roboto"/>
                <a:sym typeface="Roboto"/>
              </a:rPr>
              <a:t> – resolution of 64x64 to 1024x1024 – affects color scheme (eye, hair and skin) &amp; micro features.</a:t>
            </a:r>
            <a:endParaRPr>
              <a:solidFill>
                <a:schemeClr val="dk2"/>
              </a:solidFill>
              <a:latin typeface="Roboto"/>
              <a:ea typeface="Roboto"/>
              <a:cs typeface="Roboto"/>
              <a:sym typeface="Roboto"/>
            </a:endParaRPr>
          </a:p>
          <a:p>
            <a:pPr indent="0" lvl="0" marL="0" marR="0" rtl="0" algn="l">
              <a:lnSpc>
                <a:spcPct val="115000"/>
              </a:lnSpc>
              <a:spcBef>
                <a:spcPts val="1600"/>
              </a:spcBef>
              <a:spcAft>
                <a:spcPts val="1600"/>
              </a:spcAft>
              <a:buNone/>
            </a:pPr>
            <a:r>
              <a:rPr lang="en" u="sng">
                <a:solidFill>
                  <a:schemeClr val="hlink"/>
                </a:solidFill>
                <a:latin typeface="Roboto"/>
                <a:ea typeface="Roboto"/>
                <a:cs typeface="Roboto"/>
                <a:sym typeface="Roboto"/>
                <a:hlinkClick r:id="rId5"/>
              </a:rPr>
              <a:t>StyleGAN Encoder</a:t>
            </a:r>
            <a:endParaRPr>
              <a:solidFill>
                <a:schemeClr val="dk2"/>
              </a:solidFill>
              <a:latin typeface="Roboto"/>
              <a:ea typeface="Roboto"/>
              <a:cs typeface="Roboto"/>
              <a:sym typeface="Roboto"/>
            </a:endParaRPr>
          </a:p>
        </p:txBody>
      </p:sp>
      <p:pic>
        <p:nvPicPr>
          <p:cNvPr id="147" name="Google Shape;147;p20"/>
          <p:cNvPicPr preferRelativeResize="0"/>
          <p:nvPr/>
        </p:nvPicPr>
        <p:blipFill>
          <a:blip r:embed="rId6">
            <a:alphaModFix/>
          </a:blip>
          <a:stretch>
            <a:fillRect/>
          </a:stretch>
        </p:blipFill>
        <p:spPr>
          <a:xfrm>
            <a:off x="1059100" y="3153025"/>
            <a:ext cx="2254499" cy="1541388"/>
          </a:xfrm>
          <a:prstGeom prst="rect">
            <a:avLst/>
          </a:prstGeom>
          <a:noFill/>
          <a:ln>
            <a:noFill/>
          </a:ln>
        </p:spPr>
      </p:pic>
      <p:sp>
        <p:nvSpPr>
          <p:cNvPr id="148" name="Google Shape;148;p20"/>
          <p:cNvSpPr txBox="1"/>
          <p:nvPr/>
        </p:nvSpPr>
        <p:spPr>
          <a:xfrm>
            <a:off x="0" y="4869600"/>
            <a:ext cx="4806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Roboto Condensed"/>
                <a:ea typeface="Roboto Condensed"/>
                <a:cs typeface="Roboto Condensed"/>
                <a:sym typeface="Roboto Condensed"/>
                <a:hlinkClick r:id="rId7"/>
              </a:rPr>
              <a:t>https://www.lyrn.ai/2018/12/26/a-style-based-generator-architecture-for-generative-adversarial-networks/</a:t>
            </a:r>
            <a:endParaRPr sz="800">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201675" y="147600"/>
            <a:ext cx="5506500" cy="35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Big</a:t>
            </a:r>
            <a:r>
              <a:rPr lang="en" sz="3000"/>
              <a:t>GAN</a:t>
            </a:r>
            <a:endParaRPr sz="3000"/>
          </a:p>
        </p:txBody>
      </p:sp>
      <p:sp>
        <p:nvSpPr>
          <p:cNvPr id="154" name="Google Shape;154;p21"/>
          <p:cNvSpPr txBox="1"/>
          <p:nvPr/>
        </p:nvSpPr>
        <p:spPr>
          <a:xfrm>
            <a:off x="90525" y="654800"/>
            <a:ext cx="3652200" cy="397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FFFFFF"/>
                </a:solidFill>
                <a:latin typeface="Roboto"/>
                <a:ea typeface="Roboto"/>
                <a:cs typeface="Roboto"/>
                <a:sym typeface="Roboto"/>
              </a:rPr>
              <a:t>Training GAN on large scale (JFT-300 300 M ImageNet like database of images) on TFU cluster.  </a:t>
            </a:r>
            <a:endParaRPr sz="1600">
              <a:solidFill>
                <a:srgbClr val="FFFFFF"/>
              </a:solidFill>
              <a:latin typeface="Roboto"/>
              <a:ea typeface="Roboto"/>
              <a:cs typeface="Roboto"/>
              <a:sym typeface="Roboto"/>
            </a:endParaRPr>
          </a:p>
          <a:p>
            <a:pPr indent="0" lvl="0" marL="0" marR="0" rtl="0" algn="l">
              <a:lnSpc>
                <a:spcPct val="115000"/>
              </a:lnSpc>
              <a:spcBef>
                <a:spcPts val="1600"/>
              </a:spcBef>
              <a:spcAft>
                <a:spcPts val="0"/>
              </a:spcAft>
              <a:buNone/>
            </a:pPr>
            <a:r>
              <a:rPr lang="en" sz="1600">
                <a:solidFill>
                  <a:srgbClr val="FFFFFF"/>
                </a:solidFill>
                <a:latin typeface="Roboto"/>
                <a:ea typeface="Roboto"/>
                <a:cs typeface="Roboto"/>
                <a:sym typeface="Roboto"/>
              </a:rPr>
              <a:t>BigGAN could do what ProGAN thought would require multi-scale approach in single-scale by using different techniques - truncation trick, ResNet bottleneck, careful experimentation.</a:t>
            </a:r>
            <a:endParaRPr sz="1600">
              <a:solidFill>
                <a:srgbClr val="FFFFFF"/>
              </a:solidFill>
              <a:latin typeface="Roboto"/>
              <a:ea typeface="Roboto"/>
              <a:cs typeface="Roboto"/>
              <a:sym typeface="Roboto"/>
            </a:endParaRPr>
          </a:p>
          <a:p>
            <a:pPr indent="0" lvl="0" marL="0" marR="0" rtl="0" algn="l">
              <a:lnSpc>
                <a:spcPct val="115000"/>
              </a:lnSpc>
              <a:spcBef>
                <a:spcPts val="1600"/>
              </a:spcBef>
              <a:spcAft>
                <a:spcPts val="1600"/>
              </a:spcAft>
              <a:buNone/>
            </a:pPr>
            <a:r>
              <a:rPr lang="en" sz="1600">
                <a:solidFill>
                  <a:srgbClr val="FFFFFF"/>
                </a:solidFill>
                <a:latin typeface="Roboto"/>
                <a:ea typeface="Roboto"/>
                <a:cs typeface="Roboto"/>
                <a:sym typeface="Roboto"/>
              </a:rPr>
              <a:t>BigGAN completely obliterates the previous state of the art Inception score of 52.52 with a whopping score of 152.8. </a:t>
            </a:r>
            <a:endParaRPr sz="1600">
              <a:solidFill>
                <a:srgbClr val="FFFFFF"/>
              </a:solidFill>
              <a:latin typeface="Roboto"/>
              <a:ea typeface="Roboto"/>
              <a:cs typeface="Roboto"/>
              <a:sym typeface="Roboto"/>
            </a:endParaRPr>
          </a:p>
        </p:txBody>
      </p:sp>
      <p:pic>
        <p:nvPicPr>
          <p:cNvPr id="155" name="Google Shape;155;p21"/>
          <p:cNvPicPr preferRelativeResize="0"/>
          <p:nvPr/>
        </p:nvPicPr>
        <p:blipFill>
          <a:blip r:embed="rId3">
            <a:alphaModFix/>
          </a:blip>
          <a:stretch>
            <a:fillRect/>
          </a:stretch>
        </p:blipFill>
        <p:spPr>
          <a:xfrm>
            <a:off x="3670375" y="147600"/>
            <a:ext cx="5386152" cy="2733375"/>
          </a:xfrm>
          <a:prstGeom prst="rect">
            <a:avLst/>
          </a:prstGeom>
          <a:noFill/>
          <a:ln>
            <a:noFill/>
          </a:ln>
        </p:spPr>
      </p:pic>
      <p:pic>
        <p:nvPicPr>
          <p:cNvPr id="156" name="Google Shape;156;p21"/>
          <p:cNvPicPr preferRelativeResize="0"/>
          <p:nvPr/>
        </p:nvPicPr>
        <p:blipFill>
          <a:blip r:embed="rId4">
            <a:alphaModFix/>
          </a:blip>
          <a:stretch>
            <a:fillRect/>
          </a:stretch>
        </p:blipFill>
        <p:spPr>
          <a:xfrm>
            <a:off x="3670375" y="2934175"/>
            <a:ext cx="5386148" cy="1367833"/>
          </a:xfrm>
          <a:prstGeom prst="rect">
            <a:avLst/>
          </a:prstGeom>
          <a:noFill/>
          <a:ln>
            <a:noFill/>
          </a:ln>
        </p:spPr>
      </p:pic>
      <p:sp>
        <p:nvSpPr>
          <p:cNvPr id="157" name="Google Shape;157;p21"/>
          <p:cNvSpPr txBox="1"/>
          <p:nvPr/>
        </p:nvSpPr>
        <p:spPr>
          <a:xfrm>
            <a:off x="0" y="4869600"/>
            <a:ext cx="4806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rgbClr val="FFFFFF"/>
                </a:solidFill>
                <a:latin typeface="Roboto Condensed"/>
                <a:ea typeface="Roboto Condensed"/>
                <a:cs typeface="Roboto Condensed"/>
                <a:sym typeface="Roboto Condensed"/>
                <a:hlinkClick r:id="rId5"/>
              </a:rPr>
              <a:t>https://arxiv.org/abs/1809.11096v2</a:t>
            </a:r>
            <a:r>
              <a:rPr lang="en" sz="800">
                <a:solidFill>
                  <a:srgbClr val="FFFFFF"/>
                </a:solidFill>
                <a:latin typeface="Roboto Condensed"/>
                <a:ea typeface="Roboto Condensed"/>
                <a:cs typeface="Roboto Condensed"/>
                <a:sym typeface="Roboto Condensed"/>
              </a:rPr>
              <a:t>, </a:t>
            </a:r>
            <a:r>
              <a:rPr lang="en" sz="800" u="sng">
                <a:solidFill>
                  <a:srgbClr val="FFFFFF"/>
                </a:solidFill>
                <a:latin typeface="Roboto Condensed"/>
                <a:ea typeface="Roboto Condensed"/>
                <a:cs typeface="Roboto Condensed"/>
                <a:sym typeface="Roboto Condensed"/>
                <a:hlinkClick r:id="rId6"/>
              </a:rPr>
              <a:t>https://blog.floydhub.com/gans-story-so-far/</a:t>
            </a:r>
            <a:endParaRPr sz="800">
              <a:solidFill>
                <a:srgbClr val="FFFFFF"/>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